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2" r:id="rId5"/>
    <p:sldMasterId id="2147483702" r:id="rId6"/>
  </p:sldMasterIdLst>
  <p:notesMasterIdLst>
    <p:notesMasterId r:id="rId36"/>
  </p:notesMasterIdLst>
  <p:sldIdLst>
    <p:sldId id="1598" r:id="rId7"/>
    <p:sldId id="1551" r:id="rId8"/>
    <p:sldId id="1554" r:id="rId9"/>
    <p:sldId id="1555" r:id="rId10"/>
    <p:sldId id="1566" r:id="rId11"/>
    <p:sldId id="1601" r:id="rId12"/>
    <p:sldId id="1567" r:id="rId13"/>
    <p:sldId id="1837" r:id="rId14"/>
    <p:sldId id="1833" r:id="rId15"/>
    <p:sldId id="1568" r:id="rId16"/>
    <p:sldId id="1842" r:id="rId17"/>
    <p:sldId id="1602" r:id="rId18"/>
    <p:sldId id="1569" r:id="rId19"/>
    <p:sldId id="1570" r:id="rId20"/>
    <p:sldId id="1557" r:id="rId21"/>
    <p:sldId id="1600" r:id="rId22"/>
    <p:sldId id="1571" r:id="rId23"/>
    <p:sldId id="1599" r:id="rId24"/>
    <p:sldId id="1572" r:id="rId25"/>
    <p:sldId id="1573" r:id="rId26"/>
    <p:sldId id="1603" r:id="rId27"/>
    <p:sldId id="1575" r:id="rId28"/>
    <p:sldId id="1574" r:id="rId29"/>
    <p:sldId id="1560" r:id="rId30"/>
    <p:sldId id="1587" r:id="rId31"/>
    <p:sldId id="1588" r:id="rId32"/>
    <p:sldId id="1589" r:id="rId33"/>
    <p:sldId id="1553" r:id="rId34"/>
    <p:sldId id="28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03DEF54-94D6-4B8C-B66A-FE6BF15660F0}">
          <p14:sldIdLst>
            <p14:sldId id="1598"/>
            <p14:sldId id="1551"/>
            <p14:sldId id="1554"/>
          </p14:sldIdLst>
        </p14:section>
        <p14:section name="Key scenarios" id="{5F9BF8B2-EDE9-4457-B5DD-7D520F88A689}">
          <p14:sldIdLst>
            <p14:sldId id="1555"/>
            <p14:sldId id="1566"/>
            <p14:sldId id="1601"/>
            <p14:sldId id="1567"/>
            <p14:sldId id="1837"/>
            <p14:sldId id="1833"/>
            <p14:sldId id="1568"/>
            <p14:sldId id="1842"/>
            <p14:sldId id="1602"/>
            <p14:sldId id="1569"/>
          </p14:sldIdLst>
        </p14:section>
        <p14:section name="Common patterns" id="{FD5FBC80-67F5-43C4-88F5-A81728A8150A}">
          <p14:sldIdLst>
            <p14:sldId id="1570"/>
            <p14:sldId id="1557"/>
            <p14:sldId id="1600"/>
            <p14:sldId id="1571"/>
            <p14:sldId id="1599"/>
            <p14:sldId id="1572"/>
            <p14:sldId id="1573"/>
            <p14:sldId id="1603"/>
            <p14:sldId id="1575"/>
            <p14:sldId id="1574"/>
          </p14:sldIdLst>
        </p14:section>
        <p14:section name="Bot Framework SDK v4" id="{13E25195-90CA-481E-AE2C-8DC38F829C07}">
          <p14:sldIdLst>
            <p14:sldId id="1560"/>
            <p14:sldId id="1587"/>
            <p14:sldId id="1588"/>
            <p14:sldId id="1589"/>
          </p14:sldIdLst>
        </p14:section>
        <p14:section name="Closing" id="{ED3D9EBA-5667-4F82-A18A-D6925A699660}">
          <p14:sldIdLst>
            <p14:sldId id="1553"/>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4BBB"/>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391" autoAdjust="0"/>
  </p:normalViewPr>
  <p:slideViewPr>
    <p:cSldViewPr snapToGrid="0">
      <p:cViewPr varScale="1">
        <p:scale>
          <a:sx n="51" d="100"/>
          <a:sy n="51" d="100"/>
        </p:scale>
        <p:origin x="24" y="70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6/18/2018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bot-service/bot-service-scenario-overview"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5F1828-DED3-4B3E-946D-FF38F1AA00F0}" type="slidenum">
              <a:rPr lang="en-US" smtClean="0"/>
              <a:t>1</a:t>
            </a:fld>
            <a:endParaRPr lang="en-US"/>
          </a:p>
        </p:txBody>
      </p:sp>
    </p:spTree>
    <p:extLst>
      <p:ext uri="{BB962C8B-B14F-4D97-AF65-F5344CB8AC3E}">
        <p14:creationId xmlns:p14="http://schemas.microsoft.com/office/powerpoint/2010/main" val="2664133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Information scenario: https://azure.microsoft.com/en-us/solutions/architecture/information-chatbot/</a:t>
            </a:r>
          </a:p>
          <a:p>
            <a:pPr marL="228600" indent="-228600">
              <a:buAutoNum type="arabicPeriod"/>
            </a:pPr>
            <a:r>
              <a:rPr lang="en-US" dirty="0"/>
              <a:t>Information sample (v3 SDK): https://github.com/Microsoft/AzureBotServices-scenarios/tree/master/CSharp/Informational/src</a:t>
            </a:r>
          </a:p>
          <a:p>
            <a:pPr marL="228600" indent="-228600">
              <a:buAutoNum type="arabicPeriod"/>
            </a:pPr>
            <a:r>
              <a:rPr lang="en-US" dirty="0" err="1"/>
              <a:t>Navitime</a:t>
            </a:r>
            <a:r>
              <a:rPr lang="en-US" dirty="0"/>
              <a:t> chatbot to help tourists get around Japan: https://customers.microsoft.com/en-us/story/navitime-japan-travel-hospitality-microsoft-cognitive-services</a:t>
            </a:r>
          </a:p>
          <a:p>
            <a:pPr marL="228600" indent="-228600">
              <a:buAutoNum type="arabicPeriod"/>
            </a:pPr>
            <a:r>
              <a:rPr lang="en-US" dirty="0" err="1"/>
              <a:t>Fiducia</a:t>
            </a:r>
            <a:r>
              <a:rPr lang="en-US" dirty="0"/>
              <a:t> &amp; GAD IT AG using bots for customer services and support: https://customers.microsoft.com/en-us/story/fiducia-gad-cortana-azure-powerbi-services-bot-framework-banking-germany-en</a:t>
            </a:r>
          </a:p>
          <a:p>
            <a:pPr marL="0" indent="0">
              <a:buNone/>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
        <p:nvSpPr>
          <p:cNvPr id="10" name="Date Placeholder 9"/>
          <p:cNvSpPr>
            <a:spLocks noGrp="1"/>
          </p:cNvSpPr>
          <p:nvPr>
            <p:ph type="dt" idx="13"/>
          </p:nvPr>
        </p:nvSpPr>
        <p:spPr/>
        <p:txBody>
          <a:bodyPr/>
          <a:lstStyle/>
          <a:p>
            <a:fld id="{5A70A388-5CB4-42F2-85B9-1AE1F63398FA}" type="datetime8">
              <a:rPr lang="en-US" smtClean="0"/>
              <a:t>6/18/2018 12:48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54645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 have a lot more stories to tell that I just can’t fit into an hour, but let me tell one about the City of Los Angeles, because that’s where I live.</a:t>
            </a:r>
          </a:p>
          <a:p>
            <a:pPr marL="0" indent="0">
              <a:buNone/>
            </a:pPr>
            <a:r>
              <a:rPr lang="en-US" sz="882" kern="1200" dirty="0">
                <a:solidFill>
                  <a:schemeClr val="tx1"/>
                </a:solidFill>
                <a:effectLst/>
                <a:latin typeface="Segoe UI Light" pitchFamily="34" charset="0"/>
                <a:ea typeface="+mn-ea"/>
                <a:cs typeface="+mn-cs"/>
              </a:rPr>
              <a:t>A bot doesn't have to be super complicated or intelligent to be effective. Take the City of Los Angeles, for example. They implemented a chatbot named Chip to help answer questions that LA citizens have regarding city services. Taking only a few days to set up and deploy, a few developers built Chip, who is simply a QnA bot. In the first two months of Chip’s beta release, the chatbot went from offering 200 answers to 900 answers, and the agency is still adding more. Developers are able to review the questions received and update answers easily, which added to Chip's value. </a:t>
            </a:r>
            <a:endParaRPr lang="en-US" dirty="0"/>
          </a:p>
          <a:p>
            <a:pPr marL="0" indent="0">
              <a:buNone/>
            </a:pPr>
            <a:endParaRPr lang="en-US" dirty="0"/>
          </a:p>
          <a:p>
            <a:pPr marL="0" indent="0">
              <a:buNone/>
            </a:pPr>
            <a:endParaRPr lang="en-US" dirty="0"/>
          </a:p>
          <a:p>
            <a:r>
              <a:rPr lang="en-US" sz="882" b="0" i="0" u="none" strike="noStrike" kern="1200" dirty="0">
                <a:solidFill>
                  <a:schemeClr val="tx1"/>
                </a:solidFill>
                <a:effectLst/>
                <a:latin typeface="Segoe UI Light" pitchFamily="34" charset="0"/>
                <a:ea typeface="+mn-ea"/>
                <a:cs typeface="+mn-cs"/>
              </a:rPr>
              <a:t>1 Employee starts the Application Bot </a:t>
            </a:r>
          </a:p>
          <a:p>
            <a:r>
              <a:rPr lang="en-US" sz="882" b="0" i="0" u="none" strike="noStrike" kern="1200" dirty="0">
                <a:solidFill>
                  <a:schemeClr val="tx1"/>
                </a:solidFill>
                <a:effectLst/>
                <a:latin typeface="Segoe UI Light" pitchFamily="34" charset="0"/>
                <a:ea typeface="+mn-ea"/>
                <a:cs typeface="+mn-cs"/>
              </a:rPr>
              <a:t>2 Azure Active Directory validates the employee’s identity </a:t>
            </a:r>
          </a:p>
          <a:p>
            <a:r>
              <a:rPr lang="en-US" sz="882" b="0" i="0" u="none" strike="noStrike" kern="1200" dirty="0">
                <a:solidFill>
                  <a:schemeClr val="tx1"/>
                </a:solidFill>
                <a:effectLst/>
                <a:latin typeface="Segoe UI Light" pitchFamily="34" charset="0"/>
                <a:ea typeface="+mn-ea"/>
                <a:cs typeface="+mn-cs"/>
              </a:rPr>
              <a:t>3 The employee can ask the bot what type of queries are supported </a:t>
            </a:r>
          </a:p>
          <a:p>
            <a:r>
              <a:rPr lang="en-US" sz="882" b="0" i="0" u="none" strike="noStrike" kern="1200" dirty="0">
                <a:solidFill>
                  <a:schemeClr val="tx1"/>
                </a:solidFill>
                <a:effectLst/>
                <a:latin typeface="Segoe UI Light" pitchFamily="34" charset="0"/>
                <a:ea typeface="+mn-ea"/>
                <a:cs typeface="+mn-cs"/>
              </a:rPr>
              <a:t>4 Cognitive Services returns a FAQ built with the QnA Maker </a:t>
            </a:r>
          </a:p>
          <a:p>
            <a:r>
              <a:rPr lang="en-US" sz="882" b="0" i="0" u="none" strike="noStrike" kern="1200" dirty="0">
                <a:solidFill>
                  <a:schemeClr val="tx1"/>
                </a:solidFill>
                <a:effectLst/>
                <a:latin typeface="Segoe UI Light" pitchFamily="34" charset="0"/>
                <a:ea typeface="+mn-ea"/>
                <a:cs typeface="+mn-cs"/>
              </a:rPr>
              <a:t>5 The employee defines a valid query </a:t>
            </a:r>
          </a:p>
          <a:p>
            <a:r>
              <a:rPr lang="en-US" sz="882" b="0" i="0" u="none" strike="noStrike" kern="1200" dirty="0">
                <a:solidFill>
                  <a:schemeClr val="tx1"/>
                </a:solidFill>
                <a:effectLst/>
                <a:latin typeface="Segoe UI Light" pitchFamily="34" charset="0"/>
                <a:ea typeface="+mn-ea"/>
                <a:cs typeface="+mn-cs"/>
              </a:rPr>
              <a:t>6 The Bot submits the query to Azure Search which returns information about the application data </a:t>
            </a:r>
          </a:p>
          <a:p>
            <a:r>
              <a:rPr lang="en-US" sz="882" b="0" i="0" u="none" strike="noStrike" kern="1200" dirty="0">
                <a:solidFill>
                  <a:schemeClr val="tx1"/>
                </a:solidFill>
                <a:effectLst/>
                <a:latin typeface="Segoe UI Light" pitchFamily="34" charset="0"/>
                <a:ea typeface="+mn-ea"/>
                <a:cs typeface="+mn-cs"/>
              </a:rPr>
              <a:t>7 Application insights gathers runtime telemetry to help development with Bot performance and usage </a:t>
            </a:r>
          </a:p>
          <a:p>
            <a:pPr marL="0" indent="0">
              <a:buNone/>
            </a:pPr>
            <a:endParaRPr lang="en-US" dirty="0"/>
          </a:p>
          <a:p>
            <a:pPr marL="0" indent="0">
              <a:buNone/>
            </a:pPr>
            <a:endParaRPr lang="en-US" dirty="0"/>
          </a:p>
          <a:p>
            <a:pPr marL="228600" indent="-228600">
              <a:buAutoNum type="arabicPeriod"/>
            </a:pPr>
            <a:r>
              <a:rPr lang="en-US" dirty="0"/>
              <a:t>Information scenario: https://azure.microsoft.com/en-us/solutions/architecture/information-chatbot/</a:t>
            </a:r>
          </a:p>
          <a:p>
            <a:pPr marL="228600" indent="-228600">
              <a:buAutoNum type="arabicPeriod"/>
            </a:pPr>
            <a:r>
              <a:rPr lang="en-US" dirty="0"/>
              <a:t>Information sample (v3 SDK): https://github.com/Microsoft/AzureBotServices-scenarios/tree/master/CSharp/Informational/src</a:t>
            </a:r>
          </a:p>
          <a:p>
            <a:pPr marL="228600" indent="-228600">
              <a:buAutoNum type="arabicPeriod"/>
            </a:pPr>
            <a:r>
              <a:rPr lang="en-US" dirty="0" err="1"/>
              <a:t>Navitime</a:t>
            </a:r>
            <a:r>
              <a:rPr lang="en-US" dirty="0"/>
              <a:t> chatbot to help tourists get around Japan: https://customers.microsoft.com/en-us/story/navitime-japan-travel-hospitality-microsoft-cognitive-services</a:t>
            </a:r>
          </a:p>
          <a:p>
            <a:pPr marL="228600" indent="-228600">
              <a:buAutoNum type="arabicPeriod"/>
            </a:pPr>
            <a:r>
              <a:rPr lang="en-US" dirty="0" err="1"/>
              <a:t>Fiducia</a:t>
            </a:r>
            <a:r>
              <a:rPr lang="en-US" dirty="0"/>
              <a:t> &amp; GAD IT AG using bots for customer services and support: https://customers.microsoft.com/en-us/story/fiducia-gad-cortana-azure-powerbi-services-bot-framework-banking-germany-en</a:t>
            </a: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6/19/2018 8:00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770078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FAQ scenario: https://azure.microsoft.com/en-us/solutions/architecture/faq-chatbot-with-data-champion-model/</a:t>
            </a:r>
          </a:p>
          <a:p>
            <a:pPr marL="0" indent="0">
              <a:buNone/>
            </a:pPr>
            <a:endParaRPr lang="en-US" dirty="0"/>
          </a:p>
          <a:p>
            <a:pPr marL="0" indent="0">
              <a:buNone/>
            </a:pPr>
            <a:endParaRPr lang="en-US" dirty="0"/>
          </a:p>
          <a:p>
            <a:pPr marL="0" indent="0">
              <a:buNone/>
            </a:pPr>
            <a:r>
              <a:rPr lang="en-US" dirty="0"/>
              <a:t>Process</a:t>
            </a:r>
          </a:p>
          <a:p>
            <a:pPr marL="228600" indent="-228600">
              <a:buAutoNum type="arabicPeriod"/>
            </a:pPr>
            <a:r>
              <a:rPr lang="en-US" dirty="0"/>
              <a:t>Employee access FAQ Bot</a:t>
            </a:r>
          </a:p>
          <a:p>
            <a:pPr marL="228600" indent="-228600">
              <a:buAutoNum type="arabicPeriod"/>
            </a:pPr>
            <a:r>
              <a:rPr lang="en-US" dirty="0"/>
              <a:t>Azure AD validates the employee’s identity</a:t>
            </a:r>
          </a:p>
          <a:p>
            <a:pPr marL="228600" indent="-228600">
              <a:buAutoNum type="arabicPeriod"/>
            </a:pPr>
            <a:r>
              <a:rPr lang="en-US" dirty="0"/>
              <a:t>Query is sent to a LUIS model to get the intent of the query</a:t>
            </a:r>
          </a:p>
          <a:p>
            <a:pPr marL="228600" indent="-228600">
              <a:buAutoNum type="arabicPeriod"/>
            </a:pPr>
            <a:r>
              <a:rPr lang="en-US" dirty="0"/>
              <a:t>Based on the intent, the query is redirected to the appropriate knowledge base</a:t>
            </a:r>
          </a:p>
          <a:p>
            <a:pPr marL="228600" indent="-228600">
              <a:buAutoNum type="arabicPeriod"/>
            </a:pPr>
            <a:r>
              <a:rPr lang="en-US" dirty="0"/>
              <a:t>QnA Maker gives the best match to the incoming query</a:t>
            </a:r>
          </a:p>
          <a:p>
            <a:pPr marL="228600" indent="-228600">
              <a:buAutoNum type="arabicPeriod"/>
            </a:pPr>
            <a:r>
              <a:rPr lang="en-US" dirty="0"/>
              <a:t>The result is shown to the employee</a:t>
            </a:r>
          </a:p>
          <a:p>
            <a:pPr marL="228600" indent="-228600">
              <a:buAutoNum type="arabicPeriod"/>
            </a:pPr>
            <a:r>
              <a:rPr lang="en-US" dirty="0"/>
              <a:t>Data Champions manage and update their QnA Knowledge base based on the feedback from user traffic</a:t>
            </a:r>
          </a:p>
          <a:p>
            <a:pPr marL="228600" indent="-228600">
              <a:buAutoNum type="arabicPeriod"/>
            </a:pPr>
            <a:endParaRPr lang="en-US" dirty="0"/>
          </a:p>
          <a:p>
            <a:pPr marL="0" indent="0">
              <a:buNone/>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
        <p:nvSpPr>
          <p:cNvPr id="10" name="Date Placeholder 9"/>
          <p:cNvSpPr>
            <a:spLocks noGrp="1"/>
          </p:cNvSpPr>
          <p:nvPr>
            <p:ph type="dt" idx="13"/>
          </p:nvPr>
        </p:nvSpPr>
        <p:spPr/>
        <p:txBody>
          <a:bodyPr/>
          <a:lstStyle/>
          <a:p>
            <a:fld id="{5A70A388-5CB4-42F2-85B9-1AE1F63398FA}" type="datetime8">
              <a:rPr lang="en-US" smtClean="0"/>
              <a:t>6/18/2018 12:48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461917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IoT scenario: https://azure.microsoft.com/en-us/solutions/architecture/iot-devices/</a:t>
            </a:r>
          </a:p>
          <a:p>
            <a:pPr marL="228600" indent="-228600">
              <a:buAutoNum type="arabicPeriod"/>
            </a:pPr>
            <a:r>
              <a:rPr lang="en-US" dirty="0"/>
              <a:t>IoT sample (v3 SDK): https://github.com/Microsoft/AzureBotServices-scenarios/tree/master/CSharp/Iot/src</a:t>
            </a:r>
          </a:p>
          <a:p>
            <a:pPr marL="228600" indent="-228600">
              <a:buAutoNum type="arabicPeriod"/>
            </a:pPr>
            <a:r>
              <a:rPr lang="en-US" dirty="0"/>
              <a:t>IoT solutions: https://www.microsoft.com/en-us/internet-of-things/solutions</a:t>
            </a:r>
          </a:p>
          <a:p>
            <a:pPr marL="0" indent="0">
              <a:buNone/>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
        <p:nvSpPr>
          <p:cNvPr id="10" name="Date Placeholder 9"/>
          <p:cNvSpPr>
            <a:spLocks noGrp="1"/>
          </p:cNvSpPr>
          <p:nvPr>
            <p:ph type="dt" idx="13"/>
          </p:nvPr>
        </p:nvSpPr>
        <p:spPr/>
        <p:txBody>
          <a:bodyPr/>
          <a:lstStyle/>
          <a:p>
            <a:fld id="{5A70A388-5CB4-42F2-85B9-1AE1F63398FA}" type="datetime8">
              <a:rPr lang="en-US" smtClean="0"/>
              <a:t>6/18/2018 12:48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04791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
        <p:nvSpPr>
          <p:cNvPr id="10" name="Date Placeholder 9"/>
          <p:cNvSpPr>
            <a:spLocks noGrp="1"/>
          </p:cNvSpPr>
          <p:nvPr>
            <p:ph type="dt" idx="13"/>
          </p:nvPr>
        </p:nvSpPr>
        <p:spPr/>
        <p:txBody>
          <a:bodyPr/>
          <a:lstStyle/>
          <a:p>
            <a:fld id="{5A70A388-5CB4-42F2-85B9-1AE1F63398FA}" type="datetime8">
              <a:rPr lang="en-US" smtClean="0"/>
              <a:t>6/19/2018 8:17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70316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Task automation documentation: https://docs.microsoft.com/en-us/azure/bot-service/bot-service-design-pattern-task-automation</a:t>
            </a:r>
          </a:p>
          <a:p>
            <a:pPr marL="228600" indent="-228600">
              <a:buAutoNum type="arabicPeriod"/>
            </a:pPr>
            <a:r>
              <a:rPr lang="en-US" dirty="0"/>
              <a:t>Simple task automation sample (C# v3 SDK): https://github.com/Microsoft/BotBuilder-Samples/tree/master/CSharp/capability-SimpleTaskAutomation</a:t>
            </a:r>
          </a:p>
          <a:p>
            <a:pPr marL="228600" indent="-228600">
              <a:buAutoNum type="arabicPeriod"/>
            </a:pPr>
            <a:r>
              <a:rPr lang="en-US" dirty="0"/>
              <a:t>Simple task automation sample (Node.js v3 SDK): https://github.com/Microsoft/BotBuilder-Samples/tree/master/Node/capability-SimpleTaskAutomation</a:t>
            </a:r>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
        <p:nvSpPr>
          <p:cNvPr id="10" name="Date Placeholder 9"/>
          <p:cNvSpPr>
            <a:spLocks noGrp="1"/>
          </p:cNvSpPr>
          <p:nvPr>
            <p:ph type="dt" idx="13"/>
          </p:nvPr>
        </p:nvSpPr>
        <p:spPr/>
        <p:txBody>
          <a:bodyPr/>
          <a:lstStyle/>
          <a:p>
            <a:fld id="{5A70A388-5CB4-42F2-85B9-1AE1F63398FA}" type="datetime8">
              <a:rPr lang="en-US" smtClean="0"/>
              <a:t>6/18/2018 12:48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17522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Sending messages: https://docs.microsoft.com/en-us/azure/bot-service/bot-builder-howto-send-messages?view=azure-bot-service-4.0&amp;tabs=csharp</a:t>
            </a:r>
          </a:p>
          <a:p>
            <a:pPr marL="228600" indent="-228600">
              <a:buAutoNum type="arabicPeriod"/>
            </a:pPr>
            <a:r>
              <a:rPr lang="en-US" dirty="0"/>
              <a:t>Adaptive Cards documentation: https://docs.microsoft.com/en-us/adaptive-cards/</a:t>
            </a:r>
          </a:p>
          <a:p>
            <a:pPr marL="228600" indent="-228600">
              <a:buAutoNum type="arabicPeriod"/>
            </a:pPr>
            <a:r>
              <a:rPr lang="en-US" dirty="0"/>
              <a:t>Sending rich media: https://docs.microsoft.com/en-us/azure/bot-service/bot-builder-howto-add-media-attachments?view=azure-bot-service-4.0&amp;tabs=csharp</a:t>
            </a:r>
          </a:p>
          <a:p>
            <a:pPr marL="228600" indent="-228600">
              <a:buAutoNum type="arabicPeriod"/>
            </a:pPr>
            <a:r>
              <a:rPr lang="en-US" dirty="0"/>
              <a:t>Using dialogs to manage conversation flow: https://docs.microsoft.com/en-us/azure/bot-service/bot-builder-dialog-manage-conversation-flow?view=azure-bot-service-4.0&amp;tabs=csharp</a:t>
            </a:r>
          </a:p>
          <a:p>
            <a:pPr marL="228600" indent="-228600">
              <a:buAutoNum type="arabicPeriod"/>
            </a:pPr>
            <a:r>
              <a:rPr lang="en-US" dirty="0"/>
              <a:t>Creating modular bot logic with Dialog Container: https://docs.microsoft.com/en-us/azure/bot-service/bot-builder-compositcontrol?view=azure-bot-service-4.0</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
        <p:nvSpPr>
          <p:cNvPr id="10" name="Date Placeholder 9"/>
          <p:cNvSpPr>
            <a:spLocks noGrp="1"/>
          </p:cNvSpPr>
          <p:nvPr>
            <p:ph type="dt" idx="13"/>
          </p:nvPr>
        </p:nvSpPr>
        <p:spPr/>
        <p:txBody>
          <a:bodyPr/>
          <a:lstStyle/>
          <a:p>
            <a:fld id="{5A70A388-5CB4-42F2-85B9-1AE1F63398FA}" type="datetime8">
              <a:rPr lang="en-US" smtClean="0"/>
              <a:t>6/18/2018 12:48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210179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Azure search: https://azure.microsoft.com/en-us/services/search/</a:t>
            </a:r>
          </a:p>
          <a:p>
            <a:pPr marL="228600" indent="-228600">
              <a:buAutoNum type="arabicPeriod"/>
            </a:pPr>
            <a:r>
              <a:rPr lang="en-US" dirty="0"/>
              <a:t>QnA maker: https://www.microsoft.com/cognitive-services/en-us/qnamaker</a:t>
            </a:r>
          </a:p>
          <a:p>
            <a:pPr marL="228600" indent="-228600">
              <a:buAutoNum type="arabicPeriod"/>
            </a:pPr>
            <a:r>
              <a:rPr lang="en-US" dirty="0"/>
              <a:t>Bootcamp Materials - Combing LUIS and Azure Search in Microsoft Bot Framework SDK v4 for .NET: https://github.com/Azure/LearnAI-Bootcamp/blob/master/emergingaidev_bootcamp.md</a:t>
            </a:r>
          </a:p>
          <a:p>
            <a:pPr marL="228600" indent="-228600">
              <a:buAutoNum type="arabicPeriod"/>
            </a:pPr>
            <a:r>
              <a:rPr lang="en-US" dirty="0"/>
              <a:t>Search-powered bots sample (v3 SDK): https://github.com/Microsoft/BotBuilder-Samples/tree/master/CSharp/demo-Search</a:t>
            </a:r>
          </a:p>
          <a:p>
            <a:pPr marL="228600" indent="-228600">
              <a:buAutoNum type="arabicPeriod"/>
            </a:pPr>
            <a:r>
              <a:rPr lang="en-US" dirty="0"/>
              <a:t>Knowledge bot sample (v3 SDK): https://github.com/Microsoft/BotBuilder-Samples/tree/master/CSharp/sample-KnowledgeBot</a:t>
            </a:r>
          </a:p>
          <a:p>
            <a:pPr marL="228600" indent="-228600">
              <a:buAutoNum type="arabicPeriod"/>
            </a:pPr>
            <a:r>
              <a:rPr lang="en-US" dirty="0"/>
              <a:t>QnA maker library for v4 SDK (.NET): https://github.com/Microsoft/botbuilder-dotnet/tree/master/libraries/Microsoft.Bot.Builder.Ai</a:t>
            </a:r>
          </a:p>
          <a:p>
            <a:pPr marL="228600" indent="-228600">
              <a:buAutoNum type="arabicPeriod"/>
            </a:pPr>
            <a:r>
              <a:rPr lang="en-US" dirty="0"/>
              <a:t>Using LUIS and QnA maker with the v4 SDK: https://github.com/Microsoft/botbuilder-dotnet/wiki/Using-LUIS-and-QnA-Maker</a:t>
            </a:r>
          </a:p>
          <a:p>
            <a:pPr marL="228600" indent="-228600">
              <a:buAutoNum type="arabicPeriod"/>
            </a:pPr>
            <a:r>
              <a:rPr lang="en-US" dirty="0"/>
              <a:t>Bing Search APIs: https://azure.microsoft.com/en-us/services/cognitive-services/directory/search/</a:t>
            </a:r>
          </a:p>
          <a:p>
            <a:pPr marL="228600" indent="-228600">
              <a:buAutoNum type="arabicPeriod"/>
            </a:pPr>
            <a:r>
              <a:rPr lang="en-US" dirty="0"/>
              <a:t>Microsoft Graph: https://developer.microsoft.com/en-us/graph</a:t>
            </a:r>
          </a:p>
          <a:p>
            <a:pPr marL="228600" indent="-228600">
              <a:buAutoNum type="arabicPeriod"/>
            </a:pPr>
            <a:r>
              <a:rPr lang="en-US" dirty="0"/>
              <a:t>Samples for integrating Microsoft Graph with .NET: https://github.com/search?q=aspnet+sample+user:microsoftgraph&amp;type=Repositories</a:t>
            </a:r>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
        <p:nvSpPr>
          <p:cNvPr id="10" name="Date Placeholder 9"/>
          <p:cNvSpPr>
            <a:spLocks noGrp="1"/>
          </p:cNvSpPr>
          <p:nvPr>
            <p:ph type="dt" idx="13"/>
          </p:nvPr>
        </p:nvSpPr>
        <p:spPr/>
        <p:txBody>
          <a:bodyPr/>
          <a:lstStyle/>
          <a:p>
            <a:fld id="{5A70A388-5CB4-42F2-85B9-1AE1F63398FA}" type="datetime8">
              <a:rPr lang="en-US" smtClean="0"/>
              <a:t>6/18/2018 12:48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333923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sv-SE" dirty="0"/>
              <a:t>Handling interruptions documentation: https://docs.microsoft.com/en-us/azure/bot-service/bot-builder-howto-handle-user-interrupt?view=azure-bot-service-4.0</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a:p>
        </p:txBody>
      </p:sp>
      <p:sp>
        <p:nvSpPr>
          <p:cNvPr id="10" name="Date Placeholder 9"/>
          <p:cNvSpPr>
            <a:spLocks noGrp="1"/>
          </p:cNvSpPr>
          <p:nvPr>
            <p:ph type="dt" idx="13"/>
          </p:nvPr>
        </p:nvSpPr>
        <p:spPr/>
        <p:txBody>
          <a:bodyPr/>
          <a:lstStyle/>
          <a:p>
            <a:fld id="{5A70A388-5CB4-42F2-85B9-1AE1F63398FA}" type="datetime8">
              <a:rPr lang="en-US" smtClean="0"/>
              <a:t>6/18/2018 12:48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49162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Transition conversations from bot to human: https://docs.microsoft.com/en-us/azure/bot-service/bot-service-design-pattern-handoff-human</a:t>
            </a:r>
          </a:p>
          <a:p>
            <a:pPr marL="228600" indent="-228600">
              <a:buAutoNum type="arabicPeriod"/>
            </a:pPr>
            <a:r>
              <a:rPr lang="en-US" dirty="0"/>
              <a:t>Bot to human handoff in Node.js: https://www.microsoft.com/developerblog/2017/06/30/bot-to-human-handover-in-node-js/</a:t>
            </a:r>
          </a:p>
          <a:p>
            <a:pPr marL="228600" indent="-228600">
              <a:buAutoNum type="arabicPeriod"/>
            </a:pPr>
            <a:r>
              <a:rPr lang="en-US" dirty="0"/>
              <a:t>Analyzing bot to human handoff interactions: https://www.microsoft.com/developerblog/2018/02/05/human-handoff-dashboard/</a:t>
            </a:r>
          </a:p>
          <a:p>
            <a:pPr marL="228600" indent="-228600">
              <a:buAutoNum type="arabicPeriod"/>
            </a:pPr>
            <a:r>
              <a:rPr lang="en-US" dirty="0"/>
              <a:t>Bot handoff sample code and implementation instructions (Node.js): https://github.com/palindromed/Bot-HandOff</a:t>
            </a:r>
          </a:p>
          <a:p>
            <a:pPr marL="228600" indent="-228600">
              <a:buAutoNum type="arabicPeriod"/>
            </a:pPr>
            <a:r>
              <a:rPr lang="en-US" dirty="0" err="1"/>
              <a:t>Botbuilder</a:t>
            </a:r>
            <a:r>
              <a:rPr lang="en-US" dirty="0"/>
              <a:t>-handoff </a:t>
            </a:r>
            <a:r>
              <a:rPr lang="en-US" dirty="0" err="1"/>
              <a:t>npm</a:t>
            </a:r>
            <a:r>
              <a:rPr lang="en-US" dirty="0"/>
              <a:t> module: https://www.npmjs.com/package/botbuilder-handoff</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a:p>
        </p:txBody>
      </p:sp>
      <p:sp>
        <p:nvSpPr>
          <p:cNvPr id="10" name="Date Placeholder 9"/>
          <p:cNvSpPr>
            <a:spLocks noGrp="1"/>
          </p:cNvSpPr>
          <p:nvPr>
            <p:ph type="dt" idx="13"/>
          </p:nvPr>
        </p:nvSpPr>
        <p:spPr/>
        <p:txBody>
          <a:bodyPr/>
          <a:lstStyle/>
          <a:p>
            <a:fld id="{5A70A388-5CB4-42F2-85B9-1AE1F63398FA}" type="datetime8">
              <a:rPr lang="en-US" smtClean="0"/>
              <a:t>6/18/2018 12:48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61276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2</a:t>
            </a:fld>
            <a:endParaRPr lang="en-US"/>
          </a:p>
        </p:txBody>
      </p:sp>
    </p:spTree>
    <p:extLst>
      <p:ext uri="{BB962C8B-B14F-4D97-AF65-F5344CB8AC3E}">
        <p14:creationId xmlns:p14="http://schemas.microsoft.com/office/powerpoint/2010/main" val="927781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Bot to web documentation: https://docs.microsoft.com/en-us/azure/bot-service/bot-service-design-pattern-integrate-browser</a:t>
            </a:r>
          </a:p>
          <a:p>
            <a:pPr marL="228600" indent="-228600">
              <a:buAutoNum type="arabicPeriod"/>
            </a:pPr>
            <a:r>
              <a:rPr lang="en-US" dirty="0"/>
              <a:t>Bot Authentication samples (v3 SDK): https://github.com/MicrosoftDX/botauth</a:t>
            </a:r>
          </a:p>
          <a:p>
            <a:pPr marL="228600" indent="-228600">
              <a:buAutoNum type="arabicPeriod"/>
            </a:pPr>
            <a:r>
              <a:rPr lang="en-US" dirty="0"/>
              <a:t>Example of bot to web browser for authentication: https://blogs.msdn.microsoft.com/uk_faculty_connection/2016/06/17/developing-a-microsoft-health-bot-based-on-data-captured-from-the-microsoft-band/</a:t>
            </a:r>
          </a:p>
          <a:p>
            <a:pPr marL="228600" indent="-228600">
              <a:buAutoNum type="arabicPeriod"/>
            </a:pPr>
            <a:r>
              <a:rPr lang="en-US" dirty="0"/>
              <a:t>Authentication library for the v4 SDK (.NET): https://github.com/Microsoft/botbuilder-dotnet/tree/master/libraries/Microsoft.Bot.Connector/Authentication</a:t>
            </a:r>
          </a:p>
          <a:p>
            <a:pPr marL="228600" indent="-228600">
              <a:buAutoNum type="arabicPeriod"/>
            </a:pPr>
            <a:r>
              <a:rPr lang="en-US" dirty="0"/>
              <a:t>Authentication library for the v4 SDK (Node.js): https://github.com/Microsoft/botbuilder-js/tree/master/libraries/botframework-connector/lib/auth</a:t>
            </a:r>
          </a:p>
          <a:p>
            <a:pPr marL="228600" indent="-228600">
              <a:buAutoNum type="arabicPeriod"/>
            </a:pPr>
            <a:endParaRPr lang="en-US" dirty="0"/>
          </a:p>
          <a:p>
            <a:pPr marL="0" indent="0">
              <a:buNone/>
            </a:pPr>
            <a:endParaRPr lang="en-US" dirty="0"/>
          </a:p>
          <a:p>
            <a:pPr marL="0" indent="0">
              <a:buFont typeface="+mj-lt"/>
              <a:buNone/>
            </a:pPr>
            <a:r>
              <a:rPr lang="en-US" sz="1200" b="0" i="0" u="none" strike="noStrike" kern="1200" dirty="0">
                <a:solidFill>
                  <a:schemeClr val="tx1"/>
                </a:solidFill>
                <a:effectLst/>
                <a:latin typeface="+mn-lt"/>
                <a:ea typeface="+mn-ea"/>
                <a:cs typeface="+mn-cs"/>
              </a:rPr>
              <a:t>Consider each step of the flow:</a:t>
            </a:r>
          </a:p>
          <a:p>
            <a:pPr marL="228600" indent="-228600">
              <a:buFont typeface="+mj-lt"/>
              <a:buAutoNum type="arabicPeriod"/>
            </a:pPr>
            <a:r>
              <a:rPr lang="en-US" sz="1200" b="0" i="0" u="none" strike="noStrike" kern="1200" dirty="0">
                <a:solidFill>
                  <a:schemeClr val="tx1"/>
                </a:solidFill>
                <a:effectLst/>
                <a:latin typeface="+mn-lt"/>
                <a:ea typeface="+mn-ea"/>
                <a:cs typeface="+mn-cs"/>
              </a:rPr>
              <a:t>The bot generates and displays a hyperlink that will redirect the user to a website. The hyperlink typically includes data via </a:t>
            </a:r>
            <a:r>
              <a:rPr lang="en-US" sz="1200" b="0" i="0" u="none" strike="noStrike" kern="1200" dirty="0" err="1">
                <a:solidFill>
                  <a:schemeClr val="tx1"/>
                </a:solidFill>
                <a:effectLst/>
                <a:latin typeface="+mn-lt"/>
                <a:ea typeface="+mn-ea"/>
                <a:cs typeface="+mn-cs"/>
              </a:rPr>
              <a:t>querystring</a:t>
            </a:r>
            <a:r>
              <a:rPr lang="en-US" sz="1200" b="0" i="0" u="none" strike="noStrike" kern="1200" dirty="0">
                <a:solidFill>
                  <a:schemeClr val="tx1"/>
                </a:solidFill>
                <a:effectLst/>
                <a:latin typeface="+mn-lt"/>
                <a:ea typeface="+mn-ea"/>
                <a:cs typeface="+mn-cs"/>
              </a:rPr>
              <a:t> parameters on the target URL that specify information about the context of the current conversation, such as conversation ID, channel ID, and user ID in the channel. </a:t>
            </a:r>
          </a:p>
          <a:p>
            <a:pPr marL="228600" indent="-228600">
              <a:buFont typeface="+mj-lt"/>
              <a:buAutoNum type="arabicPeriod"/>
            </a:pPr>
            <a:r>
              <a:rPr lang="en-US" sz="1200" b="0" i="0" u="none" strike="noStrike" kern="1200" dirty="0">
                <a:solidFill>
                  <a:schemeClr val="tx1"/>
                </a:solidFill>
                <a:effectLst/>
                <a:latin typeface="+mn-lt"/>
                <a:ea typeface="+mn-ea"/>
                <a:cs typeface="+mn-cs"/>
              </a:rPr>
              <a:t>The user clicks the hyperlink and is redirected to the target URL within a web browser. </a:t>
            </a:r>
          </a:p>
          <a:p>
            <a:pPr marL="228600" indent="-228600">
              <a:buFont typeface="+mj-lt"/>
              <a:buAutoNum type="arabicPeriod"/>
            </a:pPr>
            <a:r>
              <a:rPr lang="en-US" sz="1200" b="0" i="0" u="none" strike="noStrike" kern="1200" dirty="0">
                <a:solidFill>
                  <a:schemeClr val="tx1"/>
                </a:solidFill>
                <a:effectLst/>
                <a:latin typeface="+mn-lt"/>
                <a:ea typeface="+mn-ea"/>
                <a:cs typeface="+mn-cs"/>
              </a:rPr>
              <a:t>The bot enters a state awaiting communication from the website to indicate that the website flow is complete. </a:t>
            </a:r>
          </a:p>
          <a:p>
            <a:pPr marL="228600" indent="-228600">
              <a:buFont typeface="+mj-lt"/>
              <a:buAutoNum type="arabicPeriod"/>
            </a:pPr>
            <a:r>
              <a:rPr lang="en-US" sz="1200" b="0" i="0" u="none" strike="noStrike" kern="1200" dirty="0">
                <a:solidFill>
                  <a:schemeClr val="tx1"/>
                </a:solidFill>
                <a:effectLst/>
                <a:latin typeface="+mn-lt"/>
                <a:ea typeface="+mn-ea"/>
                <a:cs typeface="+mn-cs"/>
              </a:rPr>
              <a:t>Tip</a:t>
            </a:r>
          </a:p>
          <a:p>
            <a:pPr marL="228600" indent="-228600">
              <a:buFont typeface="+mj-lt"/>
              <a:buAutoNum type="arabicPeriod"/>
            </a:pPr>
            <a:r>
              <a:rPr lang="en-US" sz="1200" b="0" i="0" u="none" strike="noStrike" kern="1200" dirty="0">
                <a:solidFill>
                  <a:schemeClr val="tx1"/>
                </a:solidFill>
                <a:effectLst/>
                <a:latin typeface="+mn-lt"/>
                <a:ea typeface="+mn-ea"/>
                <a:cs typeface="+mn-cs"/>
              </a:rPr>
              <a:t>Design this flow so that the bot will not permanently remain in the 'waiting' state if the user never completes the website flow. In other words, if the user abandons the web browser and starts communicating with the bot again, the bot should acknowledge, not ignore that input.</a:t>
            </a:r>
          </a:p>
          <a:p>
            <a:pPr marL="228600" indent="-228600" algn="l" defTabSz="914400" rtl="0" eaLnBrk="1" latinLnBrk="0" hangingPunct="1">
              <a:buFont typeface="+mj-lt"/>
              <a:buAutoNum type="arabicPeriod"/>
            </a:pPr>
            <a:r>
              <a:rPr lang="en-US" sz="1200" b="0" i="0" u="none" strike="noStrike" kern="1200" dirty="0">
                <a:solidFill>
                  <a:schemeClr val="tx1"/>
                </a:solidFill>
                <a:effectLst/>
                <a:latin typeface="+mn-lt"/>
                <a:ea typeface="+mn-ea"/>
                <a:cs typeface="+mn-cs"/>
              </a:rPr>
              <a:t>The user completes the necessary task(s) via the web browser. This could be an OAuth flow or any sequence of events required by the scenario at hand. </a:t>
            </a:r>
          </a:p>
          <a:p>
            <a:pPr marL="228600" indent="-228600" algn="l" defTabSz="914400" rtl="0" eaLnBrk="1" latinLnBrk="0" hangingPunct="1">
              <a:buFont typeface="+mj-lt"/>
              <a:buAutoNum type="arabicPeriod"/>
            </a:pPr>
            <a:r>
              <a:rPr lang="en-US" sz="1200" b="0" i="0" u="none" strike="noStrike" kern="1200" dirty="0">
                <a:solidFill>
                  <a:schemeClr val="tx1"/>
                </a:solidFill>
                <a:effectLst/>
                <a:latin typeface="+mn-lt"/>
                <a:ea typeface="+mn-ea"/>
                <a:cs typeface="+mn-cs"/>
              </a:rPr>
              <a:t>When the user completes the website flow, the website generates a ‘magic number’ and instructs the user to copy the value and paste it back into the conversation with the bot. </a:t>
            </a:r>
          </a:p>
          <a:p>
            <a:pPr marL="228600" indent="-228600" algn="l" defTabSz="914400" rtl="0" eaLnBrk="1" latinLnBrk="0" hangingPunct="1">
              <a:buFont typeface="+mj-lt"/>
              <a:buAutoNum type="arabicPeriod"/>
            </a:pPr>
            <a:r>
              <a:rPr lang="en-US" sz="1200" b="0" i="0" u="none" strike="noStrike" kern="1200" dirty="0">
                <a:solidFill>
                  <a:schemeClr val="tx1"/>
                </a:solidFill>
                <a:effectLst/>
                <a:latin typeface="+mn-lt"/>
                <a:ea typeface="+mn-ea"/>
                <a:cs typeface="+mn-cs"/>
              </a:rPr>
              <a:t>The website signals to the bot that the user has completed the website flow. It communicates the 'magic number' to the bot and provides any other relevant data. For example, in the case of an OAuth flow, the website would provide an access token to the bot.</a:t>
            </a:r>
          </a:p>
          <a:p>
            <a:pPr marL="228600" indent="-228600">
              <a:buFont typeface="+mj-lt"/>
              <a:buAutoNum type="arabicPeriod"/>
            </a:pPr>
            <a:r>
              <a:rPr lang="en-US" sz="1200" b="0" i="0" u="none" strike="noStrike" kern="1200" dirty="0">
                <a:solidFill>
                  <a:schemeClr val="tx1"/>
                </a:solidFill>
                <a:effectLst/>
                <a:latin typeface="+mn-lt"/>
                <a:ea typeface="+mn-ea"/>
                <a:cs typeface="+mn-cs"/>
              </a:rPr>
              <a:t>The user returns to the bot and pastes the 'magic number' into the chat. The bot validates that 'magic number' provided by the user matches the expected value, verifying that the current user is the same user who previously clicked the hyperlink to initiate the website flow. </a:t>
            </a:r>
          </a:p>
          <a:p>
            <a:endParaRPr lang="en-US" sz="1200" b="0" i="0" u="none" strike="noStrike" kern="1200" dirty="0">
              <a:solidFill>
                <a:schemeClr val="tx1"/>
              </a:solidFill>
              <a:effectLst/>
              <a:latin typeface="+mn-lt"/>
              <a:ea typeface="+mn-ea"/>
              <a:cs typeface="+mn-cs"/>
            </a:endParaRPr>
          </a:p>
          <a:p>
            <a:pPr marL="0" indent="0">
              <a:buNone/>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a:p>
        </p:txBody>
      </p:sp>
      <p:sp>
        <p:nvSpPr>
          <p:cNvPr id="10" name="Date Placeholder 9"/>
          <p:cNvSpPr>
            <a:spLocks noGrp="1"/>
          </p:cNvSpPr>
          <p:nvPr>
            <p:ph type="dt" idx="13"/>
          </p:nvPr>
        </p:nvSpPr>
        <p:spPr/>
        <p:txBody>
          <a:bodyPr/>
          <a:lstStyle/>
          <a:p>
            <a:fld id="{5A70A388-5CB4-42F2-85B9-1AE1F63398FA}" type="datetime8">
              <a:rPr lang="en-US" smtClean="0"/>
              <a:t>6/18/2018 12:48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92029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sv-SE" dirty="0"/>
              <a:t>Auth documentation: https://docs.microsoft.com/en-us/azure/bot-service/bot-builder-tutorial-authentication?view=azure-bot-service-3.0</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a:p>
        </p:txBody>
      </p:sp>
      <p:sp>
        <p:nvSpPr>
          <p:cNvPr id="10" name="Date Placeholder 9"/>
          <p:cNvSpPr>
            <a:spLocks noGrp="1"/>
          </p:cNvSpPr>
          <p:nvPr>
            <p:ph type="dt" idx="13"/>
          </p:nvPr>
        </p:nvSpPr>
        <p:spPr/>
        <p:txBody>
          <a:bodyPr/>
          <a:lstStyle/>
          <a:p>
            <a:fld id="{5A70A388-5CB4-42F2-85B9-1AE1F63398FA}" type="datetime8">
              <a:rPr lang="en-US" smtClean="0"/>
              <a:t>6/18/2018 12:48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04028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Bots in apps documentation: https://docs.microsoft.com/en-us/azure/bot-service/bot-service-design-pattern-embed-app</a:t>
            </a:r>
          </a:p>
          <a:p>
            <a:pPr marL="228600" indent="-228600">
              <a:buAutoNum type="arabicPeriod"/>
            </a:pPr>
            <a:r>
              <a:rPr lang="en-US" dirty="0"/>
              <a:t>Bots in apps sample (v3 SDK): https://github.com/Microsoft/BotBuilder-Samples/tree/master/CSharp/capability-BotInApps</a:t>
            </a:r>
          </a:p>
          <a:p>
            <a:pPr marL="228600" indent="-228600">
              <a:buAutoNum type="arabicPeriod"/>
            </a:pPr>
            <a:r>
              <a:rPr lang="en-US" dirty="0"/>
              <a:t>Use open source web chat control: https://github.com/Microsoft/BotFramework-WebChat</a:t>
            </a:r>
          </a:p>
          <a:p>
            <a:pPr marL="228600" indent="-228600">
              <a:buAutoNum type="arabicPeriod"/>
            </a:pPr>
            <a:r>
              <a:rPr lang="en-US" dirty="0"/>
              <a:t>For native mobile apps, IoT apps, and other types of apps/games use the Direct Line API: https://docs.microsoft.com/en-us/azure/bot-service/rest-api/bot-framework-rest-direct-line-3-0-concepts</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a:p>
        </p:txBody>
      </p:sp>
      <p:sp>
        <p:nvSpPr>
          <p:cNvPr id="10" name="Date Placeholder 9"/>
          <p:cNvSpPr>
            <a:spLocks noGrp="1"/>
          </p:cNvSpPr>
          <p:nvPr>
            <p:ph type="dt" idx="13"/>
          </p:nvPr>
        </p:nvSpPr>
        <p:spPr/>
        <p:txBody>
          <a:bodyPr/>
          <a:lstStyle/>
          <a:p>
            <a:fld id="{5A70A388-5CB4-42F2-85B9-1AE1F63398FA}" type="datetime8">
              <a:rPr lang="en-US" smtClean="0"/>
              <a:t>6/18/2018 12:48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08762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Bots in websites documentation: https://docs.microsoft.com/en-us/azure/bot-service/bot-service-design-pattern-embed-web-site</a:t>
            </a:r>
          </a:p>
          <a:p>
            <a:pPr marL="228600" indent="-228600">
              <a:buAutoNum type="arabicPeriod"/>
            </a:pPr>
            <a:r>
              <a:rPr lang="en-US" dirty="0"/>
              <a:t>Open source web chat: https://github.com/Microsoft/BotFramework-WebChat</a:t>
            </a:r>
          </a:p>
          <a:p>
            <a:pPr marL="228600" indent="-228600">
              <a:buAutoNum type="arabicPeriod"/>
            </a:pPr>
            <a:r>
              <a:rPr lang="en-US" dirty="0"/>
              <a:t>Using the backchannel mechanism (Node.js): https://docs.microsoft.com/en-us/azure/bot-service/nodejs/bot-builder-nodejs-backchannel</a:t>
            </a:r>
          </a:p>
          <a:p>
            <a:pPr marL="228600" indent="-228600">
              <a:buAutoNum type="arabicPeriod"/>
            </a:pPr>
            <a:r>
              <a:rPr lang="en-US" dirty="0"/>
              <a:t>Connect directly to bots with the Direct Line API: https://docs.microsoft.com/en-us/azure/bot-service/rest-api/bot-framework-rest-direct-line-3-0-concepts</a:t>
            </a:r>
          </a:p>
          <a:p>
            <a:pPr marL="228600" indent="-228600">
              <a:buAutoNum type="arabicPeriod"/>
            </a:pPr>
            <a:r>
              <a:rPr lang="en-US" dirty="0"/>
              <a:t>How to enable bots for Direct Line: https://docs.microsoft.com/en-us/azure/bot-service/bot-service-channel-connect-directline</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a:p>
        </p:txBody>
      </p:sp>
      <p:sp>
        <p:nvSpPr>
          <p:cNvPr id="10" name="Date Placeholder 9"/>
          <p:cNvSpPr>
            <a:spLocks noGrp="1"/>
          </p:cNvSpPr>
          <p:nvPr>
            <p:ph type="dt" idx="13"/>
          </p:nvPr>
        </p:nvSpPr>
        <p:spPr/>
        <p:txBody>
          <a:bodyPr/>
          <a:lstStyle/>
          <a:p>
            <a:fld id="{5A70A388-5CB4-42F2-85B9-1AE1F63398FA}" type="datetime8">
              <a:rPr lang="en-US" smtClean="0"/>
              <a:t>6/18/2018 12:48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001557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a:p>
        </p:txBody>
      </p:sp>
      <p:sp>
        <p:nvSpPr>
          <p:cNvPr id="10" name="Date Placeholder 9"/>
          <p:cNvSpPr>
            <a:spLocks noGrp="1"/>
          </p:cNvSpPr>
          <p:nvPr>
            <p:ph type="dt" idx="13"/>
          </p:nvPr>
        </p:nvSpPr>
        <p:spPr/>
        <p:txBody>
          <a:bodyPr/>
          <a:lstStyle/>
          <a:p>
            <a:fld id="{5A70A388-5CB4-42F2-85B9-1AE1F63398FA}" type="datetime8">
              <a:rPr lang="en-US" smtClean="0"/>
              <a:t>6/18/2018 12:48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770374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a:p>
        </p:txBody>
      </p:sp>
      <p:sp>
        <p:nvSpPr>
          <p:cNvPr id="10" name="Date Placeholder 9"/>
          <p:cNvSpPr>
            <a:spLocks noGrp="1"/>
          </p:cNvSpPr>
          <p:nvPr>
            <p:ph type="dt" idx="13"/>
          </p:nvPr>
        </p:nvSpPr>
        <p:spPr/>
        <p:txBody>
          <a:bodyPr/>
          <a:lstStyle/>
          <a:p>
            <a:fld id="{5A70A388-5CB4-42F2-85B9-1AE1F63398FA}" type="datetime8">
              <a:rPr lang="en-US" smtClean="0"/>
              <a:t>6/18/2018 12:48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977942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a:p>
        </p:txBody>
      </p:sp>
      <p:sp>
        <p:nvSpPr>
          <p:cNvPr id="10" name="Date Placeholder 9"/>
          <p:cNvSpPr>
            <a:spLocks noGrp="1"/>
          </p:cNvSpPr>
          <p:nvPr>
            <p:ph type="dt" idx="13"/>
          </p:nvPr>
        </p:nvSpPr>
        <p:spPr/>
        <p:txBody>
          <a:bodyPr/>
          <a:lstStyle/>
          <a:p>
            <a:fld id="{5A70A388-5CB4-42F2-85B9-1AE1F63398FA}" type="datetime8">
              <a:rPr lang="en-US" smtClean="0"/>
              <a:t>6/18/2018 12:48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98760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Node.js: https://github.com/Microsoft/botbuilder-js</a:t>
            </a:r>
          </a:p>
          <a:p>
            <a:pPr marL="228600" indent="-228600">
              <a:buAutoNum type="arabicPeriod"/>
            </a:pPr>
            <a:r>
              <a:rPr lang="en-US" dirty="0"/>
              <a:t>.NET: https://github.com/Microsoft/botbuilder-dotnet</a:t>
            </a:r>
          </a:p>
          <a:p>
            <a:pPr marL="228600" indent="-228600">
              <a:buAutoNum type="arabicPeriod"/>
            </a:pPr>
            <a:r>
              <a:rPr lang="en-US" dirty="0"/>
              <a:t>Python: https://github.com/Microsoft/botbuilder-python</a:t>
            </a:r>
          </a:p>
          <a:p>
            <a:pPr marL="228600" indent="-228600">
              <a:buAutoNum type="arabicPeriod"/>
            </a:pPr>
            <a:r>
              <a:rPr lang="en-US" dirty="0"/>
              <a:t>Java: https://github.com/Microsoft/botbuilder-java</a:t>
            </a:r>
          </a:p>
          <a:p>
            <a:pPr marL="228600" indent="-228600">
              <a:buAutoNum type="arabicPeriod"/>
            </a:pPr>
            <a:r>
              <a:rPr lang="en-US"/>
              <a:t>Convert v3 bot to v4 bot: https://docs.microsoft.com/en-us/azure/bot-service/bot-builder-howto-classic?view=azure-bot-service-4.0</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a:p>
        </p:txBody>
      </p:sp>
      <p:sp>
        <p:nvSpPr>
          <p:cNvPr id="10" name="Date Placeholder 9"/>
          <p:cNvSpPr>
            <a:spLocks noGrp="1"/>
          </p:cNvSpPr>
          <p:nvPr>
            <p:ph type="dt" idx="13"/>
          </p:nvPr>
        </p:nvSpPr>
        <p:spPr/>
        <p:txBody>
          <a:bodyPr/>
          <a:lstStyle/>
          <a:p>
            <a:fld id="{5A70A388-5CB4-42F2-85B9-1AE1F63398FA}" type="datetime8">
              <a:rPr lang="en-US" smtClean="0"/>
              <a:t>6/18/2018 12:48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25443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a:rPr>
              <a:t>Use this slide to share additional content available that attendees should know about. In this section you can call out whitepapers or websites that you and your team have created.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6/18/2018 12:48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402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6/18/2018 12:48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45000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200" dirty="0"/>
              <a:t>Key scenarios for bots – 10-15 minutes </a:t>
            </a:r>
          </a:p>
          <a:p>
            <a:pPr fontAlgn="ctr"/>
            <a:r>
              <a:rPr lang="en-US" sz="1200" dirty="0"/>
              <a:t>Common patterns – 5-10 minutes</a:t>
            </a:r>
          </a:p>
          <a:p>
            <a:pPr fontAlgn="ctr"/>
            <a:r>
              <a:rPr lang="en-US" sz="1200" dirty="0"/>
              <a:t>New Bot Framework SDK – 5-10 minutes </a:t>
            </a:r>
          </a:p>
          <a:p>
            <a:pPr fontAlgn="ctr"/>
            <a:r>
              <a:rPr lang="en-US" sz="1200" dirty="0"/>
              <a:t>QnA – remaining time </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
        <p:nvSpPr>
          <p:cNvPr id="10" name="Date Placeholder 9"/>
          <p:cNvSpPr>
            <a:spLocks noGrp="1"/>
          </p:cNvSpPr>
          <p:nvPr>
            <p:ph type="dt" idx="13"/>
          </p:nvPr>
        </p:nvSpPr>
        <p:spPr/>
        <p:txBody>
          <a:bodyPr/>
          <a:lstStyle/>
          <a:p>
            <a:fld id="{5A70A388-5CB4-42F2-85B9-1AE1F63398FA}" type="datetime8">
              <a:rPr lang="en-US" smtClean="0"/>
              <a:t>6/18/2018 12:48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20782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Key scenarios for bots: </a:t>
            </a:r>
            <a:r>
              <a:rPr lang="x-none" dirty="0">
                <a:hlinkClick r:id="rId3"/>
              </a:rPr>
              <a:t>https://docs.microsoft.com/en-us/azure/bot-service/bot-service-scenario-overview</a:t>
            </a:r>
            <a:endParaRPr lang="x-none" dirty="0"/>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a:p>
        </p:txBody>
      </p:sp>
      <p:sp>
        <p:nvSpPr>
          <p:cNvPr id="10" name="Date Placeholder 9"/>
          <p:cNvSpPr>
            <a:spLocks noGrp="1"/>
          </p:cNvSpPr>
          <p:nvPr>
            <p:ph type="dt" idx="13"/>
          </p:nvPr>
        </p:nvSpPr>
        <p:spPr/>
        <p:txBody>
          <a:bodyPr/>
          <a:lstStyle/>
          <a:p>
            <a:fld id="{5A70A388-5CB4-42F2-85B9-1AE1F63398FA}" type="datetime8">
              <a:rPr lang="en-US" smtClean="0"/>
              <a:t>6/18/2018 12:48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50100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Cortana skills scenario: https://docs.microsoft.com/en-us/azure/bot-service/bot-service-scenario-cortana-skill</a:t>
            </a:r>
          </a:p>
          <a:p>
            <a:pPr marL="228600" indent="-228600">
              <a:buAutoNum type="arabicPeriod"/>
            </a:pPr>
            <a:r>
              <a:rPr lang="en-US" dirty="0"/>
              <a:t>Build a speech-enabled bot with Cortana skills: https://docs.microsoft.com/en-us/azure/bot-service/dotnet/bot-builder-dotnet-cortana-skill</a:t>
            </a:r>
          </a:p>
          <a:p>
            <a:pPr marL="228600" indent="-228600">
              <a:buAutoNum type="arabicPeriod"/>
            </a:pPr>
            <a:r>
              <a:rPr lang="en-US" dirty="0"/>
              <a:t>Cortana skills kit: https://docs.microsoft.com/en-us/cortana/skills/overview</a:t>
            </a:r>
          </a:p>
          <a:p>
            <a:pPr marL="228600" indent="-228600">
              <a:buAutoNum type="arabicPeriod"/>
            </a:pPr>
            <a:r>
              <a:rPr lang="en-US" dirty="0"/>
              <a:t>Cortana skills samples: https://docs.microsoft.com/en-us/cortana/skills/cortana-samples</a:t>
            </a:r>
          </a:p>
          <a:p>
            <a:pPr marL="0" indent="0">
              <a:buNone/>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a:p>
        </p:txBody>
      </p:sp>
      <p:sp>
        <p:nvSpPr>
          <p:cNvPr id="10" name="Date Placeholder 9"/>
          <p:cNvSpPr>
            <a:spLocks noGrp="1"/>
          </p:cNvSpPr>
          <p:nvPr>
            <p:ph type="dt" idx="13"/>
          </p:nvPr>
        </p:nvSpPr>
        <p:spPr/>
        <p:txBody>
          <a:bodyPr/>
          <a:lstStyle/>
          <a:p>
            <a:fld id="{5A70A388-5CB4-42F2-85B9-1AE1F63398FA}" type="datetime8">
              <a:rPr lang="en-US" smtClean="0"/>
              <a:t>6/18/2018 12:48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814664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Solution: https://azure.microsoft.com/en-us/solutions/architecture/interactive-voice-response-bot/</a:t>
            </a: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a:p>
        </p:txBody>
      </p:sp>
      <p:sp>
        <p:nvSpPr>
          <p:cNvPr id="10" name="Date Placeholder 9"/>
          <p:cNvSpPr>
            <a:spLocks noGrp="1"/>
          </p:cNvSpPr>
          <p:nvPr>
            <p:ph type="dt" idx="13"/>
          </p:nvPr>
        </p:nvSpPr>
        <p:spPr/>
        <p:txBody>
          <a:bodyPr/>
          <a:lstStyle/>
          <a:p>
            <a:fld id="{5A70A388-5CB4-42F2-85B9-1AE1F63398FA}" type="datetime8">
              <a:rPr lang="en-US" smtClean="0"/>
              <a:t>6/18/2018 12:48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5193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Enterprise productivity scenario: https://azure.microsoft.com/en-us/solutions/architecture/enterprise-productivity-chatbot/</a:t>
            </a:r>
          </a:p>
          <a:p>
            <a:pPr marL="228600" indent="-228600">
              <a:buAutoNum type="arabicPeriod"/>
            </a:pPr>
            <a:r>
              <a:rPr lang="en-US" dirty="0"/>
              <a:t>Enterprise productivity sample (v3 SDK): https://github.com/Microsoft/AzureBotServices-scenarios/tree/master/CSharp/Enterprise/src</a:t>
            </a:r>
          </a:p>
          <a:p>
            <a:pPr marL="228600" indent="-228600">
              <a:buAutoNum type="arabicPeriod"/>
            </a:pPr>
            <a:r>
              <a:rPr lang="en-US" dirty="0"/>
              <a:t>Microsoft Graph: https://graph.microsoft.com/</a:t>
            </a:r>
          </a:p>
          <a:p>
            <a:pPr marL="228600" indent="-228600">
              <a:buAutoNum type="arabicPeriod"/>
            </a:pPr>
            <a:r>
              <a:rPr lang="en-US" dirty="0"/>
              <a:t>Another Enterprise bot architecture: https://blogs.msdn.microsoft.com/pragdev/2018/02/10/enterprise-bot-architecture/</a:t>
            </a:r>
          </a:p>
          <a:p>
            <a:pPr marL="228600" indent="-228600">
              <a:buAutoNum type="arabicPeriod"/>
            </a:pPr>
            <a:r>
              <a:rPr lang="en-US" dirty="0"/>
              <a:t>UST </a:t>
            </a:r>
            <a:r>
              <a:rPr lang="en-US" dirty="0" err="1"/>
              <a:t>Global’s</a:t>
            </a:r>
            <a:r>
              <a:rPr lang="en-US" dirty="0"/>
              <a:t> Bot Journey: https://customers.microsoft.com/en-us/story/ust-global-professional-services-microsoft-bot-framework-en</a:t>
            </a:r>
          </a:p>
          <a:p>
            <a:pPr marL="228600" indent="-228600">
              <a:buAutoNum type="arabicPeriod"/>
            </a:pPr>
            <a:endParaRPr lang="en-US" dirty="0"/>
          </a:p>
          <a:p>
            <a:pPr marL="0" indent="0">
              <a:buNone/>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
        <p:nvSpPr>
          <p:cNvPr id="10" name="Date Placeholder 9"/>
          <p:cNvSpPr>
            <a:spLocks noGrp="1"/>
          </p:cNvSpPr>
          <p:nvPr>
            <p:ph type="dt" idx="13"/>
          </p:nvPr>
        </p:nvSpPr>
        <p:spPr/>
        <p:txBody>
          <a:bodyPr/>
          <a:lstStyle/>
          <a:p>
            <a:fld id="{5A70A388-5CB4-42F2-85B9-1AE1F63398FA}" type="datetime8">
              <a:rPr lang="en-US" smtClean="0"/>
              <a:t>6/18/2018 12:48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922608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Enterprise productivity scenario: https://azure.microsoft.com/en-us/solutions/architecture/enterprise-productivity-chatbot/</a:t>
            </a:r>
          </a:p>
          <a:p>
            <a:pPr marL="228600" indent="-228600">
              <a:buAutoNum type="arabicPeriod"/>
            </a:pPr>
            <a:r>
              <a:rPr lang="en-US" dirty="0"/>
              <a:t>Enterprise productivity sample (v3 SDK): https://github.com/Microsoft/AzureBotServices-scenarios/tree/master/CSharp/Enterprise/src</a:t>
            </a:r>
          </a:p>
          <a:p>
            <a:pPr marL="228600" indent="-228600">
              <a:buAutoNum type="arabicPeriod"/>
            </a:pPr>
            <a:r>
              <a:rPr lang="en-US" dirty="0"/>
              <a:t>Microsoft Graph: https://graph.microsoft.com/</a:t>
            </a:r>
          </a:p>
          <a:p>
            <a:pPr marL="228600" indent="-228600">
              <a:buAutoNum type="arabicPeriod"/>
            </a:pPr>
            <a:r>
              <a:rPr lang="en-US" dirty="0"/>
              <a:t>Another Enterprise bot architecture: https://blogs.msdn.microsoft.com/pragdev/2018/02/10/enterprise-bot-architecture/</a:t>
            </a:r>
          </a:p>
          <a:p>
            <a:pPr marL="228600" indent="-228600">
              <a:buAutoNum type="arabicPeriod"/>
            </a:pPr>
            <a:r>
              <a:rPr lang="en-US" dirty="0"/>
              <a:t>UST </a:t>
            </a:r>
            <a:r>
              <a:rPr lang="en-US" dirty="0" err="1"/>
              <a:t>Global’s</a:t>
            </a:r>
            <a:r>
              <a:rPr lang="en-US" dirty="0"/>
              <a:t> Bot Journey: https://customers.microsoft.com/en-us/story/ust-global-professional-services-microsoft-bot-framework-en</a:t>
            </a:r>
          </a:p>
          <a:p>
            <a:pPr marL="228600" indent="-228600">
              <a:buAutoNum type="arabicPeriod"/>
            </a:pPr>
            <a:endParaRPr lang="en-US" dirty="0"/>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6/19/2018 7:46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81946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6/19/2018 7:47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531240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767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925194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823814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934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836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36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436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04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380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367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79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82543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2682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498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5135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566963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271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1990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464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342825" y="5999452"/>
            <a:ext cx="4629739" cy="615609"/>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094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554538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00076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93811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77277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40927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21780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834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821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27292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3126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166464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0149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1402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04120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177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1788542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1905368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64850135"/>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0.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Azure/LearnAI-Bootcamp"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hyperlink" Target="https://aischool.microsoft.com/learning-paths" TargetMode="External"/><Relationship Id="rId4" Type="http://schemas.openxmlformats.org/officeDocument/2006/relationships/hyperlink" Target="http://learnanalytics.microsoft.com/"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8E46C-50B0-47CD-9C70-58561269F20F}"/>
              </a:ext>
            </a:extLst>
          </p:cNvPr>
          <p:cNvPicPr>
            <a:picLocks noChangeAspect="1"/>
          </p:cNvPicPr>
          <p:nvPr/>
        </p:nvPicPr>
        <p:blipFill>
          <a:blip r:embed="rId3"/>
          <a:stretch>
            <a:fillRect/>
          </a:stretch>
        </p:blipFill>
        <p:spPr>
          <a:xfrm>
            <a:off x="0" y="5476"/>
            <a:ext cx="12192000" cy="6847047"/>
          </a:xfrm>
          <a:prstGeom prst="rect">
            <a:avLst/>
          </a:prstGeom>
        </p:spPr>
      </p:pic>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Reference Architectures and Common Patterns</a:t>
            </a:r>
          </a:p>
        </p:txBody>
      </p:sp>
      <p:sp>
        <p:nvSpPr>
          <p:cNvPr id="5" name="Text Placeholder 2">
            <a:extLst>
              <a:ext uri="{FF2B5EF4-FFF2-40B4-BE49-F238E27FC236}">
                <a16:creationId xmlns:a16="http://schemas.microsoft.com/office/drawing/2014/main" id="{877CC8D6-523D-43B7-9E2A-2284DE169732}"/>
              </a:ext>
            </a:extLst>
          </p:cNvPr>
          <p:cNvSpPr txBox="1">
            <a:spLocks/>
          </p:cNvSpPr>
          <p:nvPr/>
        </p:nvSpPr>
        <p:spPr>
          <a:xfrm>
            <a:off x="269301" y="3878574"/>
            <a:ext cx="7171337" cy="17923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Speaker name</a:t>
            </a:r>
          </a:p>
        </p:txBody>
      </p:sp>
    </p:spTree>
    <p:extLst>
      <p:ext uri="{BB962C8B-B14F-4D97-AF65-F5344CB8AC3E}">
        <p14:creationId xmlns:p14="http://schemas.microsoft.com/office/powerpoint/2010/main" val="17689713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D9A77EC-E8FC-4748-A5F3-033721E17C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914" y="1254776"/>
            <a:ext cx="9784416" cy="4972573"/>
          </a:xfrm>
          <a:prstGeom prst="rect">
            <a:avLst/>
          </a:prstGeom>
        </p:spPr>
      </p:pic>
      <p:sp>
        <p:nvSpPr>
          <p:cNvPr id="17" name="Title 16"/>
          <p:cNvSpPr>
            <a:spLocks noGrp="1"/>
          </p:cNvSpPr>
          <p:nvPr>
            <p:ph type="title"/>
          </p:nvPr>
        </p:nvSpPr>
        <p:spPr/>
        <p:txBody>
          <a:bodyPr/>
          <a:lstStyle/>
          <a:p>
            <a:r>
              <a:rPr lang="en-US" dirty="0">
                <a:solidFill>
                  <a:schemeClr val="bg2"/>
                </a:solidFill>
              </a:rPr>
              <a:t>Information bot</a:t>
            </a:r>
          </a:p>
        </p:txBody>
      </p:sp>
      <p:sp>
        <p:nvSpPr>
          <p:cNvPr id="6" name="Text Placeholder 5"/>
          <p:cNvSpPr>
            <a:spLocks noGrp="1"/>
          </p:cNvSpPr>
          <p:nvPr>
            <p:ph type="body" sz="quarter" idx="10"/>
          </p:nvPr>
        </p:nvSpPr>
        <p:spPr>
          <a:xfrm>
            <a:off x="269303" y="1187963"/>
            <a:ext cx="11655078" cy="1520416"/>
          </a:xfrm>
        </p:spPr>
        <p:txBody>
          <a:bodyPr/>
          <a:lstStyle/>
          <a:p>
            <a:pPr marL="0" indent="0" fontAlgn="ctr">
              <a:buNone/>
            </a:pPr>
            <a:endParaRPr lang="en-US" sz="2800" dirty="0"/>
          </a:p>
          <a:p>
            <a:pPr marL="0" indent="0" fontAlgn="ctr">
              <a:buNone/>
            </a:pPr>
            <a:endParaRPr lang="en-US" sz="2800" dirty="0"/>
          </a:p>
          <a:p>
            <a:pPr lvl="4"/>
            <a:endParaRPr lang="en-US" sz="2800" dirty="0"/>
          </a:p>
        </p:txBody>
      </p:sp>
      <p:sp>
        <p:nvSpPr>
          <p:cNvPr id="7" name="Text Placeholder 5">
            <a:extLst>
              <a:ext uri="{FF2B5EF4-FFF2-40B4-BE49-F238E27FC236}">
                <a16:creationId xmlns:a16="http://schemas.microsoft.com/office/drawing/2014/main" id="{D0756261-800B-40C5-B74D-82A1E848F7E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Key scenarios for bots</a:t>
            </a:r>
          </a:p>
        </p:txBody>
      </p:sp>
      <p:sp>
        <p:nvSpPr>
          <p:cNvPr id="8" name="Text Placeholder 5">
            <a:extLst>
              <a:ext uri="{FF2B5EF4-FFF2-40B4-BE49-F238E27FC236}">
                <a16:creationId xmlns:a16="http://schemas.microsoft.com/office/drawing/2014/main" id="{0D4C2554-3299-4517-AB8F-0155831CE701}"/>
              </a:ext>
            </a:extLst>
          </p:cNvPr>
          <p:cNvSpPr txBox="1">
            <a:spLocks/>
          </p:cNvSpPr>
          <p:nvPr/>
        </p:nvSpPr>
        <p:spPr>
          <a:xfrm>
            <a:off x="0" y="1122363"/>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400" dirty="0">
                <a:solidFill>
                  <a:schemeClr val="bg2"/>
                </a:solidFill>
              </a:rPr>
              <a:t>Example: Customer order status</a:t>
            </a:r>
          </a:p>
        </p:txBody>
      </p:sp>
      <p:sp>
        <p:nvSpPr>
          <p:cNvPr id="9" name="Text Placeholder 5">
            <a:extLst>
              <a:ext uri="{FF2B5EF4-FFF2-40B4-BE49-F238E27FC236}">
                <a16:creationId xmlns:a16="http://schemas.microsoft.com/office/drawing/2014/main" id="{A5631B27-7C89-466E-BD8E-C8072E0A8FEF}"/>
              </a:ext>
            </a:extLst>
          </p:cNvPr>
          <p:cNvSpPr txBox="1">
            <a:spLocks/>
          </p:cNvSpPr>
          <p:nvPr/>
        </p:nvSpPr>
        <p:spPr>
          <a:xfrm>
            <a:off x="0" y="3641770"/>
            <a:ext cx="1555218" cy="1577355"/>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1. The employee starts the information bot</a:t>
            </a:r>
          </a:p>
        </p:txBody>
      </p:sp>
      <p:sp>
        <p:nvSpPr>
          <p:cNvPr id="10" name="Text Placeholder 5">
            <a:extLst>
              <a:ext uri="{FF2B5EF4-FFF2-40B4-BE49-F238E27FC236}">
                <a16:creationId xmlns:a16="http://schemas.microsoft.com/office/drawing/2014/main" id="{583FE27F-450D-45B9-BDB0-36740AC31A28}"/>
              </a:ext>
            </a:extLst>
          </p:cNvPr>
          <p:cNvSpPr txBox="1">
            <a:spLocks/>
          </p:cNvSpPr>
          <p:nvPr/>
        </p:nvSpPr>
        <p:spPr>
          <a:xfrm>
            <a:off x="4066531" y="4063396"/>
            <a:ext cx="2188869"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2. AAD validates the employee’s identity</a:t>
            </a:r>
          </a:p>
        </p:txBody>
      </p:sp>
      <p:sp>
        <p:nvSpPr>
          <p:cNvPr id="11" name="Text Placeholder 5">
            <a:extLst>
              <a:ext uri="{FF2B5EF4-FFF2-40B4-BE49-F238E27FC236}">
                <a16:creationId xmlns:a16="http://schemas.microsoft.com/office/drawing/2014/main" id="{5CDFE847-964D-4AD0-8BC2-167A505B4363}"/>
              </a:ext>
            </a:extLst>
          </p:cNvPr>
          <p:cNvSpPr txBox="1">
            <a:spLocks/>
          </p:cNvSpPr>
          <p:nvPr/>
        </p:nvSpPr>
        <p:spPr>
          <a:xfrm>
            <a:off x="7716666" y="2094858"/>
            <a:ext cx="2906512"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3. The employee can ask the bot what type of queries are supported</a:t>
            </a:r>
          </a:p>
        </p:txBody>
      </p:sp>
      <p:sp>
        <p:nvSpPr>
          <p:cNvPr id="12" name="Text Placeholder 5">
            <a:extLst>
              <a:ext uri="{FF2B5EF4-FFF2-40B4-BE49-F238E27FC236}">
                <a16:creationId xmlns:a16="http://schemas.microsoft.com/office/drawing/2014/main" id="{999AFF24-FA21-4D4B-806D-4AC750E5CCFA}"/>
              </a:ext>
            </a:extLst>
          </p:cNvPr>
          <p:cNvSpPr txBox="1">
            <a:spLocks/>
          </p:cNvSpPr>
          <p:nvPr/>
        </p:nvSpPr>
        <p:spPr>
          <a:xfrm>
            <a:off x="7617758" y="4094685"/>
            <a:ext cx="4505106" cy="7463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4. Using QnA Maker, the bot processes the request and gives answer</a:t>
            </a:r>
          </a:p>
        </p:txBody>
      </p:sp>
      <p:sp>
        <p:nvSpPr>
          <p:cNvPr id="13" name="Text Placeholder 5">
            <a:extLst>
              <a:ext uri="{FF2B5EF4-FFF2-40B4-BE49-F238E27FC236}">
                <a16:creationId xmlns:a16="http://schemas.microsoft.com/office/drawing/2014/main" id="{752D18D7-A882-4A5D-A487-64E82A68223F}"/>
              </a:ext>
            </a:extLst>
          </p:cNvPr>
          <p:cNvSpPr txBox="1">
            <a:spLocks/>
          </p:cNvSpPr>
          <p:nvPr/>
        </p:nvSpPr>
        <p:spPr>
          <a:xfrm>
            <a:off x="2442158" y="4062527"/>
            <a:ext cx="1886388"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5. The employee responds with a valid query</a:t>
            </a:r>
          </a:p>
        </p:txBody>
      </p:sp>
      <p:sp>
        <p:nvSpPr>
          <p:cNvPr id="14" name="Text Placeholder 5">
            <a:extLst>
              <a:ext uri="{FF2B5EF4-FFF2-40B4-BE49-F238E27FC236}">
                <a16:creationId xmlns:a16="http://schemas.microsoft.com/office/drawing/2014/main" id="{92D4340B-E281-4ECC-A155-A52D05F37A19}"/>
              </a:ext>
            </a:extLst>
          </p:cNvPr>
          <p:cNvSpPr txBox="1">
            <a:spLocks/>
          </p:cNvSpPr>
          <p:nvPr/>
        </p:nvSpPr>
        <p:spPr>
          <a:xfrm>
            <a:off x="9307939" y="5557644"/>
            <a:ext cx="2774781"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6. The bot submits the query to Azure Search which returns info from SQL to the user</a:t>
            </a:r>
          </a:p>
        </p:txBody>
      </p:sp>
      <p:sp>
        <p:nvSpPr>
          <p:cNvPr id="16" name="Text Placeholder 5">
            <a:extLst>
              <a:ext uri="{FF2B5EF4-FFF2-40B4-BE49-F238E27FC236}">
                <a16:creationId xmlns:a16="http://schemas.microsoft.com/office/drawing/2014/main" id="{17C7E17F-C068-4843-98F1-D1B8F3EFEAD9}"/>
              </a:ext>
            </a:extLst>
          </p:cNvPr>
          <p:cNvSpPr txBox="1">
            <a:spLocks/>
          </p:cNvSpPr>
          <p:nvPr/>
        </p:nvSpPr>
        <p:spPr>
          <a:xfrm>
            <a:off x="3061827" y="1762311"/>
            <a:ext cx="3322724" cy="7463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7. Application insights gathers runtime telemetry</a:t>
            </a:r>
          </a:p>
        </p:txBody>
      </p:sp>
      <p:sp>
        <p:nvSpPr>
          <p:cNvPr id="15" name="Rectangle 14">
            <a:extLst>
              <a:ext uri="{FF2B5EF4-FFF2-40B4-BE49-F238E27FC236}">
                <a16:creationId xmlns:a16="http://schemas.microsoft.com/office/drawing/2014/main" id="{2A11B0C0-11C0-4BB3-BEED-F3CD54C69A47}"/>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Information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2436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Information bot</a:t>
            </a:r>
          </a:p>
        </p:txBody>
      </p:sp>
      <p:sp>
        <p:nvSpPr>
          <p:cNvPr id="15" name="Rectangle 14">
            <a:extLst>
              <a:ext uri="{FF2B5EF4-FFF2-40B4-BE49-F238E27FC236}">
                <a16:creationId xmlns:a16="http://schemas.microsoft.com/office/drawing/2014/main" id="{2A11B0C0-11C0-4BB3-BEED-F3CD54C69A47}"/>
              </a:ext>
            </a:extLst>
          </p:cNvPr>
          <p:cNvSpPr/>
          <p:nvPr/>
        </p:nvSpPr>
        <p:spPr>
          <a:xfrm>
            <a:off x="0" y="0"/>
            <a:ext cx="12192000" cy="1122363"/>
          </a:xfrm>
          <a:prstGeom prst="rect">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Information bot - Chip</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 name="Text Placeholder 5">
            <a:extLst>
              <a:ext uri="{FF2B5EF4-FFF2-40B4-BE49-F238E27FC236}">
                <a16:creationId xmlns:a16="http://schemas.microsoft.com/office/drawing/2014/main" id="{038987DD-27B3-47DE-BC0C-2C853C023494}"/>
              </a:ext>
            </a:extLst>
          </p:cNvPr>
          <p:cNvSpPr txBox="1">
            <a:spLocks/>
          </p:cNvSpPr>
          <p:nvPr/>
        </p:nvSpPr>
        <p:spPr>
          <a:xfrm>
            <a:off x="0" y="6278843"/>
            <a:ext cx="11655078" cy="469359"/>
          </a:xfrm>
          <a:prstGeom prst="rect">
            <a:avLst/>
          </a:prstGeom>
          <a:solidFill>
            <a:schemeClr val="tx1"/>
          </a:solidFill>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chemeClr val="bg2"/>
                </a:solidFill>
                <a:effectLst/>
                <a:uLnTx/>
                <a:uFillTx/>
                <a:latin typeface="Segoe UI Light"/>
                <a:ea typeface="+mn-ea"/>
                <a:cs typeface="+mn-cs"/>
              </a:rPr>
              <a:t>Key scenarios for bots</a:t>
            </a:r>
          </a:p>
        </p:txBody>
      </p:sp>
      <p:pic>
        <p:nvPicPr>
          <p:cNvPr id="21" name="Picture 20">
            <a:extLst>
              <a:ext uri="{FF2B5EF4-FFF2-40B4-BE49-F238E27FC236}">
                <a16:creationId xmlns:a16="http://schemas.microsoft.com/office/drawing/2014/main" id="{48724B0C-C7CF-42EE-ACF9-03F8180B98A9}"/>
              </a:ext>
            </a:extLst>
          </p:cNvPr>
          <p:cNvPicPr>
            <a:picLocks noChangeAspect="1"/>
          </p:cNvPicPr>
          <p:nvPr/>
        </p:nvPicPr>
        <p:blipFill>
          <a:blip r:embed="rId3"/>
          <a:stretch>
            <a:fillRect/>
          </a:stretch>
        </p:blipFill>
        <p:spPr>
          <a:xfrm>
            <a:off x="4353362" y="269153"/>
            <a:ext cx="7705178" cy="6009690"/>
          </a:xfrm>
          <a:prstGeom prst="rect">
            <a:avLst/>
          </a:prstGeom>
        </p:spPr>
      </p:pic>
    </p:spTree>
    <p:extLst>
      <p:ext uri="{BB962C8B-B14F-4D97-AF65-F5344CB8AC3E}">
        <p14:creationId xmlns:p14="http://schemas.microsoft.com/office/powerpoint/2010/main" val="403817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Information bot</a:t>
            </a:r>
          </a:p>
        </p:txBody>
      </p:sp>
      <p:sp>
        <p:nvSpPr>
          <p:cNvPr id="6" name="Text Placeholder 5"/>
          <p:cNvSpPr>
            <a:spLocks noGrp="1"/>
          </p:cNvSpPr>
          <p:nvPr>
            <p:ph type="body" sz="quarter" idx="10"/>
          </p:nvPr>
        </p:nvSpPr>
        <p:spPr>
          <a:xfrm>
            <a:off x="269303" y="1187963"/>
            <a:ext cx="11655078" cy="1520416"/>
          </a:xfrm>
        </p:spPr>
        <p:txBody>
          <a:bodyPr/>
          <a:lstStyle/>
          <a:p>
            <a:pPr marL="0" indent="0" fontAlgn="ctr">
              <a:buNone/>
            </a:pPr>
            <a:endParaRPr lang="en-US" sz="2800" dirty="0"/>
          </a:p>
          <a:p>
            <a:pPr marL="0" indent="0" fontAlgn="ctr">
              <a:buNone/>
            </a:pPr>
            <a:endParaRPr lang="en-US" sz="2800" dirty="0"/>
          </a:p>
          <a:p>
            <a:pPr lvl="4"/>
            <a:endParaRPr lang="en-US" sz="2800" dirty="0"/>
          </a:p>
        </p:txBody>
      </p:sp>
      <p:sp>
        <p:nvSpPr>
          <p:cNvPr id="7" name="Text Placeholder 5">
            <a:extLst>
              <a:ext uri="{FF2B5EF4-FFF2-40B4-BE49-F238E27FC236}">
                <a16:creationId xmlns:a16="http://schemas.microsoft.com/office/drawing/2014/main" id="{D0756261-800B-40C5-B74D-82A1E848F7E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Key scenarios for bots</a:t>
            </a:r>
          </a:p>
        </p:txBody>
      </p:sp>
      <p:sp>
        <p:nvSpPr>
          <p:cNvPr id="15" name="Rectangle 14">
            <a:extLst>
              <a:ext uri="{FF2B5EF4-FFF2-40B4-BE49-F238E27FC236}">
                <a16:creationId xmlns:a16="http://schemas.microsoft.com/office/drawing/2014/main" id="{2A11B0C0-11C0-4BB3-BEED-F3CD54C69A47}"/>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Information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3" name="Graphic 2">
            <a:extLst>
              <a:ext uri="{FF2B5EF4-FFF2-40B4-BE49-F238E27FC236}">
                <a16:creationId xmlns:a16="http://schemas.microsoft.com/office/drawing/2014/main" id="{49BEC4EB-5EF2-4DBD-9364-D1DFD2D818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7612" y="109798"/>
            <a:ext cx="9116005" cy="6561952"/>
          </a:xfrm>
          <a:prstGeom prst="rect">
            <a:avLst/>
          </a:prstGeom>
        </p:spPr>
      </p:pic>
      <p:sp>
        <p:nvSpPr>
          <p:cNvPr id="4" name="Rectangle 3">
            <a:extLst>
              <a:ext uri="{FF2B5EF4-FFF2-40B4-BE49-F238E27FC236}">
                <a16:creationId xmlns:a16="http://schemas.microsoft.com/office/drawing/2014/main" id="{0D6394B9-E575-40F8-B7F6-41480DB3FAA3}"/>
              </a:ext>
            </a:extLst>
          </p:cNvPr>
          <p:cNvSpPr/>
          <p:nvPr/>
        </p:nvSpPr>
        <p:spPr>
          <a:xfrm>
            <a:off x="-46656" y="1625005"/>
            <a:ext cx="2440925" cy="646331"/>
          </a:xfrm>
          <a:prstGeom prst="rect">
            <a:avLst/>
          </a:prstGeom>
        </p:spPr>
        <p:txBody>
          <a:bodyPr wrap="none">
            <a:spAutoFit/>
          </a:bodyPr>
          <a:lstStyle/>
          <a:p>
            <a:r>
              <a:rPr lang="de-DE" dirty="0">
                <a:solidFill>
                  <a:schemeClr val="bg2"/>
                </a:solidFill>
                <a:latin typeface="Segoe UI" panose="020B0502040204020203" pitchFamily="34" charset="0"/>
                <a:cs typeface="Segoe UI" panose="020B0502040204020203" pitchFamily="34" charset="0"/>
              </a:rPr>
              <a:t>Example Architecture:</a:t>
            </a:r>
          </a:p>
          <a:p>
            <a:r>
              <a:rPr lang="de-DE" dirty="0">
                <a:solidFill>
                  <a:schemeClr val="bg2"/>
                </a:solidFill>
                <a:latin typeface="Segoe UI" panose="020B0502040204020203" pitchFamily="34" charset="0"/>
                <a:cs typeface="Segoe UI" panose="020B0502040204020203" pitchFamily="34" charset="0"/>
              </a:rPr>
              <a:t>FAQ Bot for Enterprise</a:t>
            </a:r>
            <a:endParaRPr lang="en-US" dirty="0">
              <a:solidFill>
                <a:schemeClr val="bg2"/>
              </a:solidFill>
            </a:endParaRPr>
          </a:p>
        </p:txBody>
      </p:sp>
    </p:spTree>
    <p:extLst>
      <p:ext uri="{BB962C8B-B14F-4D97-AF65-F5344CB8AC3E}">
        <p14:creationId xmlns:p14="http://schemas.microsoft.com/office/powerpoint/2010/main" val="177298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F0226EE-6D57-4E18-9617-A5671628A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9329" y="1324746"/>
            <a:ext cx="8136420" cy="4810658"/>
          </a:xfrm>
          <a:prstGeom prst="rect">
            <a:avLst/>
          </a:prstGeom>
        </p:spPr>
      </p:pic>
      <p:sp>
        <p:nvSpPr>
          <p:cNvPr id="17" name="Title 16"/>
          <p:cNvSpPr>
            <a:spLocks noGrp="1"/>
          </p:cNvSpPr>
          <p:nvPr>
            <p:ph type="title"/>
          </p:nvPr>
        </p:nvSpPr>
        <p:spPr/>
        <p:txBody>
          <a:bodyPr/>
          <a:lstStyle/>
          <a:p>
            <a:r>
              <a:rPr lang="en-US" dirty="0">
                <a:solidFill>
                  <a:schemeClr val="bg2"/>
                </a:solidFill>
              </a:rPr>
              <a:t>IoT bot</a:t>
            </a:r>
          </a:p>
        </p:txBody>
      </p:sp>
      <p:sp>
        <p:nvSpPr>
          <p:cNvPr id="6" name="Text Placeholder 5"/>
          <p:cNvSpPr>
            <a:spLocks noGrp="1"/>
          </p:cNvSpPr>
          <p:nvPr>
            <p:ph type="body" sz="quarter" idx="10"/>
          </p:nvPr>
        </p:nvSpPr>
        <p:spPr>
          <a:xfrm>
            <a:off x="269303" y="1187963"/>
            <a:ext cx="11655078" cy="1520416"/>
          </a:xfrm>
        </p:spPr>
        <p:txBody>
          <a:bodyPr/>
          <a:lstStyle/>
          <a:p>
            <a:pPr marL="0" indent="0" fontAlgn="ctr">
              <a:buNone/>
            </a:pPr>
            <a:endParaRPr lang="en-US" sz="2800" dirty="0"/>
          </a:p>
          <a:p>
            <a:pPr marL="0" indent="0" fontAlgn="ctr">
              <a:buNone/>
            </a:pPr>
            <a:endParaRPr lang="en-US" sz="2800" dirty="0"/>
          </a:p>
          <a:p>
            <a:pPr lvl="4"/>
            <a:endParaRPr lang="en-US" sz="2800" dirty="0"/>
          </a:p>
        </p:txBody>
      </p:sp>
      <p:sp>
        <p:nvSpPr>
          <p:cNvPr id="7" name="Text Placeholder 5">
            <a:extLst>
              <a:ext uri="{FF2B5EF4-FFF2-40B4-BE49-F238E27FC236}">
                <a16:creationId xmlns:a16="http://schemas.microsoft.com/office/drawing/2014/main" id="{EFBBC74C-5CAF-448C-A329-7FB34217BB58}"/>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Key scenarios for bots</a:t>
            </a:r>
          </a:p>
        </p:txBody>
      </p:sp>
      <p:sp>
        <p:nvSpPr>
          <p:cNvPr id="8" name="Text Placeholder 5">
            <a:extLst>
              <a:ext uri="{FF2B5EF4-FFF2-40B4-BE49-F238E27FC236}">
                <a16:creationId xmlns:a16="http://schemas.microsoft.com/office/drawing/2014/main" id="{60337BBB-ABDA-43B1-9510-C27B40BA21E5}"/>
              </a:ext>
            </a:extLst>
          </p:cNvPr>
          <p:cNvSpPr txBox="1">
            <a:spLocks/>
          </p:cNvSpPr>
          <p:nvPr/>
        </p:nvSpPr>
        <p:spPr>
          <a:xfrm>
            <a:off x="0" y="1124710"/>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400" dirty="0">
                <a:solidFill>
                  <a:schemeClr val="bg2"/>
                </a:solidFill>
              </a:rPr>
              <a:t>Example: Manage Philips Hue lights</a:t>
            </a:r>
          </a:p>
        </p:txBody>
      </p:sp>
      <p:sp>
        <p:nvSpPr>
          <p:cNvPr id="9" name="Text Placeholder 5">
            <a:extLst>
              <a:ext uri="{FF2B5EF4-FFF2-40B4-BE49-F238E27FC236}">
                <a16:creationId xmlns:a16="http://schemas.microsoft.com/office/drawing/2014/main" id="{96317B3E-E71C-4116-8305-FEE3DFC33548}"/>
              </a:ext>
            </a:extLst>
          </p:cNvPr>
          <p:cNvSpPr txBox="1">
            <a:spLocks/>
          </p:cNvSpPr>
          <p:nvPr/>
        </p:nvSpPr>
        <p:spPr>
          <a:xfrm>
            <a:off x="353957" y="3307704"/>
            <a:ext cx="1558147"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1. The accesses the IoT bot</a:t>
            </a:r>
          </a:p>
        </p:txBody>
      </p:sp>
      <p:sp>
        <p:nvSpPr>
          <p:cNvPr id="10" name="Text Placeholder 5">
            <a:extLst>
              <a:ext uri="{FF2B5EF4-FFF2-40B4-BE49-F238E27FC236}">
                <a16:creationId xmlns:a16="http://schemas.microsoft.com/office/drawing/2014/main" id="{4D09F31D-E6BB-4B48-B8EB-E663858272F3}"/>
              </a:ext>
            </a:extLst>
          </p:cNvPr>
          <p:cNvSpPr txBox="1">
            <a:spLocks/>
          </p:cNvSpPr>
          <p:nvPr/>
        </p:nvSpPr>
        <p:spPr>
          <a:xfrm>
            <a:off x="8371140" y="3195552"/>
            <a:ext cx="3294028"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2. Using voice or IM, the user asks the bot to turn on the lights via the IoT device</a:t>
            </a:r>
          </a:p>
        </p:txBody>
      </p:sp>
      <p:sp>
        <p:nvSpPr>
          <p:cNvPr id="11" name="Text Placeholder 5">
            <a:extLst>
              <a:ext uri="{FF2B5EF4-FFF2-40B4-BE49-F238E27FC236}">
                <a16:creationId xmlns:a16="http://schemas.microsoft.com/office/drawing/2014/main" id="{B2D0560B-210F-4815-AF2A-18538CC3B5E9}"/>
              </a:ext>
            </a:extLst>
          </p:cNvPr>
          <p:cNvSpPr txBox="1">
            <a:spLocks/>
          </p:cNvSpPr>
          <p:nvPr/>
        </p:nvSpPr>
        <p:spPr>
          <a:xfrm>
            <a:off x="7192344" y="5704478"/>
            <a:ext cx="3774192"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3. The request is relayed to a third party service that has access to the IoT device network</a:t>
            </a:r>
          </a:p>
        </p:txBody>
      </p:sp>
      <p:sp>
        <p:nvSpPr>
          <p:cNvPr id="12" name="Text Placeholder 5">
            <a:extLst>
              <a:ext uri="{FF2B5EF4-FFF2-40B4-BE49-F238E27FC236}">
                <a16:creationId xmlns:a16="http://schemas.microsoft.com/office/drawing/2014/main" id="{8949FB41-7690-4CA8-91D2-7172A4990491}"/>
              </a:ext>
            </a:extLst>
          </p:cNvPr>
          <p:cNvSpPr txBox="1">
            <a:spLocks/>
          </p:cNvSpPr>
          <p:nvPr/>
        </p:nvSpPr>
        <p:spPr>
          <a:xfrm>
            <a:off x="3361378" y="4291808"/>
            <a:ext cx="2326043"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4. The results of the command are returned to the user</a:t>
            </a:r>
          </a:p>
        </p:txBody>
      </p:sp>
      <p:sp>
        <p:nvSpPr>
          <p:cNvPr id="13" name="Text Placeholder 5">
            <a:extLst>
              <a:ext uri="{FF2B5EF4-FFF2-40B4-BE49-F238E27FC236}">
                <a16:creationId xmlns:a16="http://schemas.microsoft.com/office/drawing/2014/main" id="{3EAB65BD-F0C2-4553-B11C-C7D2FF46CD1F}"/>
              </a:ext>
            </a:extLst>
          </p:cNvPr>
          <p:cNvSpPr txBox="1">
            <a:spLocks/>
          </p:cNvSpPr>
          <p:nvPr/>
        </p:nvSpPr>
        <p:spPr>
          <a:xfrm>
            <a:off x="2296251" y="1794447"/>
            <a:ext cx="3294028" cy="7463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5. Application insights gathers runtime telemetry</a:t>
            </a:r>
          </a:p>
        </p:txBody>
      </p:sp>
      <p:sp>
        <p:nvSpPr>
          <p:cNvPr id="14" name="Rectangle 13">
            <a:extLst>
              <a:ext uri="{FF2B5EF4-FFF2-40B4-BE49-F238E27FC236}">
                <a16:creationId xmlns:a16="http://schemas.microsoft.com/office/drawing/2014/main" id="{08624659-E9FE-47A4-8C83-2F0C62911DA2}"/>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IoT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09951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Common patterns</a:t>
            </a:r>
          </a:p>
        </p:txBody>
      </p:sp>
      <p:sp>
        <p:nvSpPr>
          <p:cNvPr id="6" name="Text Placeholder 5"/>
          <p:cNvSpPr>
            <a:spLocks noGrp="1"/>
          </p:cNvSpPr>
          <p:nvPr>
            <p:ph type="body" sz="quarter" idx="10"/>
          </p:nvPr>
        </p:nvSpPr>
        <p:spPr>
          <a:xfrm>
            <a:off x="269303" y="1187963"/>
            <a:ext cx="11655078" cy="3901068"/>
          </a:xfrm>
        </p:spPr>
        <p:txBody>
          <a:bodyPr/>
          <a:lstStyle/>
          <a:p>
            <a:pPr fontAlgn="ctr"/>
            <a:r>
              <a:rPr lang="en-US" sz="2800" dirty="0"/>
              <a:t>Task automation</a:t>
            </a:r>
          </a:p>
          <a:p>
            <a:pPr fontAlgn="ctr"/>
            <a:r>
              <a:rPr lang="en-US" sz="2800" dirty="0"/>
              <a:t>Communicating with rich text and media</a:t>
            </a:r>
          </a:p>
          <a:p>
            <a:pPr fontAlgn="ctr"/>
            <a:r>
              <a:rPr lang="en-US" sz="2800" dirty="0"/>
              <a:t>Access to knowledge and other content</a:t>
            </a:r>
          </a:p>
          <a:p>
            <a:pPr fontAlgn="ctr"/>
            <a:r>
              <a:rPr lang="en-US" sz="2800" dirty="0"/>
              <a:t>Handling user interruptions</a:t>
            </a:r>
          </a:p>
          <a:p>
            <a:pPr fontAlgn="ctr"/>
            <a:r>
              <a:rPr lang="en-US" sz="2800" dirty="0"/>
              <a:t>Bot to human handoff</a:t>
            </a:r>
          </a:p>
          <a:p>
            <a:pPr fontAlgn="ctr"/>
            <a:r>
              <a:rPr lang="en-US" sz="2800" dirty="0"/>
              <a:t>Bot to web browser and back</a:t>
            </a:r>
          </a:p>
          <a:p>
            <a:pPr fontAlgn="ctr"/>
            <a:r>
              <a:rPr lang="en-US" sz="2800" dirty="0"/>
              <a:t>Authentication</a:t>
            </a:r>
          </a:p>
          <a:p>
            <a:pPr fontAlgn="ctr"/>
            <a:r>
              <a:rPr lang="en-US" sz="2800" dirty="0"/>
              <a:t>Bots in websites/apps</a:t>
            </a:r>
          </a:p>
        </p:txBody>
      </p:sp>
    </p:spTree>
    <p:extLst>
      <p:ext uri="{BB962C8B-B14F-4D97-AF65-F5344CB8AC3E}">
        <p14:creationId xmlns:p14="http://schemas.microsoft.com/office/powerpoint/2010/main" val="407808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Task automation</a:t>
            </a:r>
          </a:p>
        </p:txBody>
      </p:sp>
      <p:sp>
        <p:nvSpPr>
          <p:cNvPr id="6" name="Text Placeholder 5"/>
          <p:cNvSpPr>
            <a:spLocks noGrp="1"/>
          </p:cNvSpPr>
          <p:nvPr>
            <p:ph type="body" sz="quarter" idx="10"/>
          </p:nvPr>
        </p:nvSpPr>
        <p:spPr>
          <a:xfrm>
            <a:off x="269303" y="1187963"/>
            <a:ext cx="11655078" cy="1520416"/>
          </a:xfrm>
        </p:spPr>
        <p:txBody>
          <a:bodyPr/>
          <a:lstStyle/>
          <a:p>
            <a:pPr fontAlgn="ctr"/>
            <a:r>
              <a:rPr lang="en-US" sz="2800" dirty="0">
                <a:solidFill>
                  <a:schemeClr val="bg2"/>
                </a:solidFill>
              </a:rPr>
              <a:t>Example: password-reset</a:t>
            </a:r>
          </a:p>
          <a:p>
            <a:pPr marL="0" indent="0" fontAlgn="ctr">
              <a:buNone/>
            </a:pPr>
            <a:endParaRPr lang="en-US" sz="2800" dirty="0"/>
          </a:p>
          <a:p>
            <a:pPr lvl="4"/>
            <a:endParaRPr lang="en-US" sz="2800" dirty="0"/>
          </a:p>
        </p:txBody>
      </p:sp>
      <p:pic>
        <p:nvPicPr>
          <p:cNvPr id="3" name="Picture 2">
            <a:extLst>
              <a:ext uri="{FF2B5EF4-FFF2-40B4-BE49-F238E27FC236}">
                <a16:creationId xmlns:a16="http://schemas.microsoft.com/office/drawing/2014/main" id="{712C0E01-464D-4A22-97EE-0A94CB6DB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548" y="2087628"/>
            <a:ext cx="4902452" cy="4191215"/>
          </a:xfrm>
          <a:prstGeom prst="rect">
            <a:avLst/>
          </a:prstGeom>
        </p:spPr>
      </p:pic>
      <p:sp>
        <p:nvSpPr>
          <p:cNvPr id="8" name="Text Placeholder 5">
            <a:extLst>
              <a:ext uri="{FF2B5EF4-FFF2-40B4-BE49-F238E27FC236}">
                <a16:creationId xmlns:a16="http://schemas.microsoft.com/office/drawing/2014/main" id="{94046077-C146-4E1F-BC1D-7CDC586E1647}"/>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7" name="Rectangle 6">
            <a:extLst>
              <a:ext uri="{FF2B5EF4-FFF2-40B4-BE49-F238E27FC236}">
                <a16:creationId xmlns:a16="http://schemas.microsoft.com/office/drawing/2014/main" id="{90B22507-F61A-4B1B-A319-94A5DBC5C824}"/>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Task automation</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5" name="Picture 4" descr="A screenshot of a cell phone&#10;&#10;Description generated with very high confidence">
            <a:extLst>
              <a:ext uri="{FF2B5EF4-FFF2-40B4-BE49-F238E27FC236}">
                <a16:creationId xmlns:a16="http://schemas.microsoft.com/office/drawing/2014/main" id="{24579B0F-5F1E-4054-AE5F-7861B4A99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9117" y="40709"/>
            <a:ext cx="3882864" cy="6776581"/>
          </a:xfrm>
          <a:prstGeom prst="rect">
            <a:avLst/>
          </a:prstGeom>
          <a:ln>
            <a:solidFill>
              <a:schemeClr val="bg2"/>
            </a:solidFill>
          </a:ln>
        </p:spPr>
      </p:pic>
    </p:spTree>
    <p:extLst>
      <p:ext uri="{BB962C8B-B14F-4D97-AF65-F5344CB8AC3E}">
        <p14:creationId xmlns:p14="http://schemas.microsoft.com/office/powerpoint/2010/main" val="386294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Bots in websites</a:t>
            </a:r>
          </a:p>
        </p:txBody>
      </p:sp>
      <p:sp>
        <p:nvSpPr>
          <p:cNvPr id="6" name="Text Placeholder 5"/>
          <p:cNvSpPr>
            <a:spLocks noGrp="1"/>
          </p:cNvSpPr>
          <p:nvPr>
            <p:ph type="body" sz="quarter" idx="10"/>
          </p:nvPr>
        </p:nvSpPr>
        <p:spPr>
          <a:xfrm>
            <a:off x="269303" y="1187963"/>
            <a:ext cx="11655078" cy="3760260"/>
          </a:xfrm>
        </p:spPr>
        <p:txBody>
          <a:bodyPr/>
          <a:lstStyle/>
          <a:p>
            <a:pPr fontAlgn="ctr"/>
            <a:r>
              <a:rPr lang="en-US" sz="2800" dirty="0">
                <a:solidFill>
                  <a:schemeClr val="bg2"/>
                </a:solidFill>
              </a:rPr>
              <a:t>Text versus spoken</a:t>
            </a:r>
          </a:p>
          <a:p>
            <a:pPr fontAlgn="ctr"/>
            <a:r>
              <a:rPr lang="en-US" sz="2800" dirty="0">
                <a:solidFill>
                  <a:schemeClr val="bg2"/>
                </a:solidFill>
              </a:rPr>
              <a:t>Options</a:t>
            </a:r>
          </a:p>
          <a:p>
            <a:pPr lvl="1" fontAlgn="ctr"/>
            <a:r>
              <a:rPr lang="en-US" sz="2400" dirty="0">
                <a:solidFill>
                  <a:schemeClr val="bg2"/>
                </a:solidFill>
              </a:rPr>
              <a:t>Attachment</a:t>
            </a:r>
          </a:p>
          <a:p>
            <a:pPr lvl="1" fontAlgn="ctr"/>
            <a:r>
              <a:rPr lang="en-US" sz="2400" dirty="0">
                <a:solidFill>
                  <a:schemeClr val="bg2"/>
                </a:solidFill>
              </a:rPr>
              <a:t>Hero card</a:t>
            </a:r>
          </a:p>
          <a:p>
            <a:pPr lvl="1" fontAlgn="ctr"/>
            <a:r>
              <a:rPr lang="en-US" sz="2400" dirty="0">
                <a:solidFill>
                  <a:schemeClr val="bg2"/>
                </a:solidFill>
              </a:rPr>
              <a:t>Adaptive card</a:t>
            </a:r>
          </a:p>
          <a:p>
            <a:pPr lvl="1" fontAlgn="ctr"/>
            <a:r>
              <a:rPr lang="en-US" sz="2400" dirty="0">
                <a:solidFill>
                  <a:schemeClr val="bg2"/>
                </a:solidFill>
              </a:rPr>
              <a:t>Carousel of cards</a:t>
            </a:r>
          </a:p>
          <a:p>
            <a:pPr lvl="1" fontAlgn="ctr"/>
            <a:r>
              <a:rPr lang="en-US" sz="2400" dirty="0">
                <a:solidFill>
                  <a:schemeClr val="bg2"/>
                </a:solidFill>
              </a:rPr>
              <a:t>Suggested actions</a:t>
            </a:r>
          </a:p>
          <a:p>
            <a:pPr marL="336145" lvl="1" indent="0" fontAlgn="ctr">
              <a:buNone/>
            </a:pPr>
            <a:endParaRPr lang="en-US" sz="1232" dirty="0">
              <a:solidFill>
                <a:schemeClr val="bg2"/>
              </a:solidFill>
            </a:endParaRPr>
          </a:p>
          <a:p>
            <a:pPr lvl="4"/>
            <a:endParaRPr lang="en-US" sz="2800" dirty="0"/>
          </a:p>
        </p:txBody>
      </p:sp>
      <p:sp>
        <p:nvSpPr>
          <p:cNvPr id="4" name="Text Placeholder 5">
            <a:extLst>
              <a:ext uri="{FF2B5EF4-FFF2-40B4-BE49-F238E27FC236}">
                <a16:creationId xmlns:a16="http://schemas.microsoft.com/office/drawing/2014/main" id="{764EBAC8-5A51-499E-94F7-A2FC713D8B1B}"/>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5" name="Rectangle 4">
            <a:extLst>
              <a:ext uri="{FF2B5EF4-FFF2-40B4-BE49-F238E27FC236}">
                <a16:creationId xmlns:a16="http://schemas.microsoft.com/office/drawing/2014/main" id="{491B56E2-51F5-4F63-A059-B982446AF021}"/>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Communicating with rich text and media</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2" name="AdaptiveIntroVideo">
            <a:hlinkClick r:id="" action="ppaction://media"/>
            <a:extLst>
              <a:ext uri="{FF2B5EF4-FFF2-40B4-BE49-F238E27FC236}">
                <a16:creationId xmlns:a16="http://schemas.microsoft.com/office/drawing/2014/main" id="{63F274E3-FE68-4AF0-A7BA-048FDC383D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77837" y="1553136"/>
            <a:ext cx="7844860" cy="4412734"/>
          </a:xfrm>
          <a:prstGeom prst="rect">
            <a:avLst/>
          </a:prstGeom>
        </p:spPr>
      </p:pic>
    </p:spTree>
    <p:extLst>
      <p:ext uri="{BB962C8B-B14F-4D97-AF65-F5344CB8AC3E}">
        <p14:creationId xmlns:p14="http://schemas.microsoft.com/office/powerpoint/2010/main" val="289863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Access to knowledge and other content</a:t>
            </a:r>
          </a:p>
        </p:txBody>
      </p:sp>
      <p:pic>
        <p:nvPicPr>
          <p:cNvPr id="4" name="Picture 3" descr="A screenshot of a social media post&#10;&#10;Description generated with very high confidence">
            <a:extLst>
              <a:ext uri="{FF2B5EF4-FFF2-40B4-BE49-F238E27FC236}">
                <a16:creationId xmlns:a16="http://schemas.microsoft.com/office/drawing/2014/main" id="{42391890-0DE3-4A4F-A20D-C0D48F640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6955" y="1850195"/>
            <a:ext cx="4843932" cy="3157609"/>
          </a:xfrm>
          <a:prstGeom prst="rect">
            <a:avLst/>
          </a:prstGeom>
        </p:spPr>
      </p:pic>
      <p:pic>
        <p:nvPicPr>
          <p:cNvPr id="8" name="Picture 7" descr="A screenshot of a person&#10;&#10;Description generated with very high confidence">
            <a:extLst>
              <a:ext uri="{FF2B5EF4-FFF2-40B4-BE49-F238E27FC236}">
                <a16:creationId xmlns:a16="http://schemas.microsoft.com/office/drawing/2014/main" id="{E2F2B7BF-E480-473E-B7D0-82F535A6D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6621" y="1648783"/>
            <a:ext cx="6662716" cy="3560431"/>
          </a:xfrm>
          <a:prstGeom prst="rect">
            <a:avLst/>
          </a:prstGeom>
        </p:spPr>
      </p:pic>
      <p:pic>
        <p:nvPicPr>
          <p:cNvPr id="10" name="Picture 9" descr="A screenshot of a person&#10;&#10;Description generated with very high confidence">
            <a:extLst>
              <a:ext uri="{FF2B5EF4-FFF2-40B4-BE49-F238E27FC236}">
                <a16:creationId xmlns:a16="http://schemas.microsoft.com/office/drawing/2014/main" id="{FE924A67-410C-4011-AFEB-75FD070276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8065" y="1626657"/>
            <a:ext cx="6571272" cy="3755014"/>
          </a:xfrm>
          <a:prstGeom prst="rect">
            <a:avLst/>
          </a:prstGeom>
        </p:spPr>
      </p:pic>
      <p:pic>
        <p:nvPicPr>
          <p:cNvPr id="12" name="Picture 11" descr="A screenshot of a cell phone&#10;&#10;Description generated with high confidence">
            <a:extLst>
              <a:ext uri="{FF2B5EF4-FFF2-40B4-BE49-F238E27FC236}">
                <a16:creationId xmlns:a16="http://schemas.microsoft.com/office/drawing/2014/main" id="{533D4C27-8AC1-4E4E-A845-256DA46D2A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482" y="1210574"/>
            <a:ext cx="4738524" cy="1754107"/>
          </a:xfrm>
          <a:prstGeom prst="rect">
            <a:avLst/>
          </a:prstGeom>
        </p:spPr>
      </p:pic>
      <p:pic>
        <p:nvPicPr>
          <p:cNvPr id="14" name="Picture 13" descr="A screenshot of a cell phone&#10;&#10;Description generated with very high confidence">
            <a:extLst>
              <a:ext uri="{FF2B5EF4-FFF2-40B4-BE49-F238E27FC236}">
                <a16:creationId xmlns:a16="http://schemas.microsoft.com/office/drawing/2014/main" id="{F2B740EA-9B43-49EE-9B24-06EAEF66DE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6782" y="2964680"/>
            <a:ext cx="4738523" cy="1760023"/>
          </a:xfrm>
          <a:prstGeom prst="rect">
            <a:avLst/>
          </a:prstGeom>
        </p:spPr>
      </p:pic>
      <p:pic>
        <p:nvPicPr>
          <p:cNvPr id="16" name="Picture 15" descr="A screenshot of a cell phone&#10;&#10;Description generated with very high confidence">
            <a:extLst>
              <a:ext uri="{FF2B5EF4-FFF2-40B4-BE49-F238E27FC236}">
                <a16:creationId xmlns:a16="http://schemas.microsoft.com/office/drawing/2014/main" id="{F9FEDAE0-64CC-42A2-B4AB-FFB0F3AA0C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67089" y="4720979"/>
            <a:ext cx="4755804" cy="1760022"/>
          </a:xfrm>
          <a:prstGeom prst="rect">
            <a:avLst/>
          </a:prstGeom>
        </p:spPr>
      </p:pic>
      <p:pic>
        <p:nvPicPr>
          <p:cNvPr id="21" name="Picture 20" descr="A screenshot of a cell phone&#10;&#10;Description generated with high confidence">
            <a:extLst>
              <a:ext uri="{FF2B5EF4-FFF2-40B4-BE49-F238E27FC236}">
                <a16:creationId xmlns:a16="http://schemas.microsoft.com/office/drawing/2014/main" id="{4A080864-AC21-4AAA-9A2B-0096AB0B45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2035" y="5209214"/>
            <a:ext cx="8872346" cy="1201217"/>
          </a:xfrm>
          <a:prstGeom prst="rect">
            <a:avLst/>
          </a:prstGeom>
        </p:spPr>
      </p:pic>
      <p:pic>
        <p:nvPicPr>
          <p:cNvPr id="19" name="Picture 18" descr="A person sitting at a table&#10;&#10;Description generated with high confidence">
            <a:extLst>
              <a:ext uri="{FF2B5EF4-FFF2-40B4-BE49-F238E27FC236}">
                <a16:creationId xmlns:a16="http://schemas.microsoft.com/office/drawing/2014/main" id="{363D5FEA-1252-43F2-8F30-8AB754ADCFA8}"/>
              </a:ext>
            </a:extLst>
          </p:cNvPr>
          <p:cNvPicPr>
            <a:picLocks noChangeAspect="1"/>
          </p:cNvPicPr>
          <p:nvPr/>
        </p:nvPicPr>
        <p:blipFill rotWithShape="1">
          <a:blip r:embed="rId10">
            <a:extLst>
              <a:ext uri="{28A0092B-C50C-407E-A947-70E740481C1C}">
                <a14:useLocalDpi xmlns:a14="http://schemas.microsoft.com/office/drawing/2010/main" val="0"/>
              </a:ext>
            </a:extLst>
          </a:blip>
          <a:srcRect l="-251" t="189" r="251" b="189"/>
          <a:stretch/>
        </p:blipFill>
        <p:spPr>
          <a:xfrm>
            <a:off x="2741113" y="1292157"/>
            <a:ext cx="9158834" cy="3917057"/>
          </a:xfrm>
          <a:prstGeom prst="rect">
            <a:avLst/>
          </a:prstGeom>
        </p:spPr>
      </p:pic>
      <p:sp>
        <p:nvSpPr>
          <p:cNvPr id="6" name="Text Placeholder 5"/>
          <p:cNvSpPr>
            <a:spLocks noGrp="1"/>
          </p:cNvSpPr>
          <p:nvPr>
            <p:ph type="body" sz="quarter" idx="10"/>
          </p:nvPr>
        </p:nvSpPr>
        <p:spPr>
          <a:xfrm>
            <a:off x="269303" y="1187963"/>
            <a:ext cx="3123180" cy="3416320"/>
          </a:xfrm>
        </p:spPr>
        <p:txBody>
          <a:bodyPr/>
          <a:lstStyle/>
          <a:p>
            <a:pPr fontAlgn="ctr"/>
            <a:r>
              <a:rPr lang="en-US" sz="2800" dirty="0">
                <a:solidFill>
                  <a:schemeClr val="bg2"/>
                </a:solidFill>
              </a:rPr>
              <a:t>Azure Search</a:t>
            </a:r>
          </a:p>
          <a:p>
            <a:pPr fontAlgn="ctr"/>
            <a:r>
              <a:rPr lang="en-US" sz="2800" dirty="0">
                <a:solidFill>
                  <a:schemeClr val="bg2"/>
                </a:solidFill>
              </a:rPr>
              <a:t>QnA Maker</a:t>
            </a:r>
          </a:p>
          <a:p>
            <a:pPr fontAlgn="ctr"/>
            <a:r>
              <a:rPr lang="en-US" sz="2800" dirty="0">
                <a:solidFill>
                  <a:schemeClr val="bg2"/>
                </a:solidFill>
              </a:rPr>
              <a:t>LUIS</a:t>
            </a:r>
          </a:p>
          <a:p>
            <a:pPr fontAlgn="ctr"/>
            <a:r>
              <a:rPr lang="en-US" sz="2800" dirty="0">
                <a:solidFill>
                  <a:schemeClr val="bg2"/>
                </a:solidFill>
              </a:rPr>
              <a:t>Bing APIs</a:t>
            </a:r>
          </a:p>
          <a:p>
            <a:pPr fontAlgn="ctr"/>
            <a:r>
              <a:rPr lang="en-US" sz="2800" dirty="0">
                <a:solidFill>
                  <a:schemeClr val="bg2"/>
                </a:solidFill>
              </a:rPr>
              <a:t>Microsoft Graph</a:t>
            </a:r>
          </a:p>
          <a:p>
            <a:pPr marL="0" indent="0" fontAlgn="ctr">
              <a:buNone/>
            </a:pPr>
            <a:endParaRPr lang="en-US" sz="2800" dirty="0"/>
          </a:p>
          <a:p>
            <a:pPr lvl="4"/>
            <a:endParaRPr lang="en-US" sz="2800" dirty="0"/>
          </a:p>
        </p:txBody>
      </p:sp>
      <p:sp>
        <p:nvSpPr>
          <p:cNvPr id="22" name="Text Placeholder 5">
            <a:extLst>
              <a:ext uri="{FF2B5EF4-FFF2-40B4-BE49-F238E27FC236}">
                <a16:creationId xmlns:a16="http://schemas.microsoft.com/office/drawing/2014/main" id="{EB332781-7DBB-49D7-906E-7C0C600451EA}"/>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13" name="Rectangle 12">
            <a:extLst>
              <a:ext uri="{FF2B5EF4-FFF2-40B4-BE49-F238E27FC236}">
                <a16:creationId xmlns:a16="http://schemas.microsoft.com/office/drawing/2014/main" id="{CDBA6722-3CB1-4DF7-87F3-835DE9895505}"/>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Access to knowledge and other content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63702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Bots in websites</a:t>
            </a:r>
          </a:p>
        </p:txBody>
      </p:sp>
      <p:sp>
        <p:nvSpPr>
          <p:cNvPr id="6" name="Text Placeholder 5"/>
          <p:cNvSpPr>
            <a:spLocks noGrp="1"/>
          </p:cNvSpPr>
          <p:nvPr>
            <p:ph type="body" sz="quarter" idx="10"/>
          </p:nvPr>
        </p:nvSpPr>
        <p:spPr>
          <a:xfrm>
            <a:off x="269303" y="1187963"/>
            <a:ext cx="11655078" cy="2744597"/>
          </a:xfrm>
        </p:spPr>
        <p:txBody>
          <a:bodyPr/>
          <a:lstStyle/>
          <a:p>
            <a:pPr fontAlgn="ctr"/>
            <a:r>
              <a:rPr lang="en-US" sz="2800" dirty="0">
                <a:solidFill>
                  <a:schemeClr val="bg2"/>
                </a:solidFill>
              </a:rPr>
              <a:t>Expected interruptions</a:t>
            </a:r>
          </a:p>
          <a:p>
            <a:pPr fontAlgn="ctr"/>
            <a:r>
              <a:rPr lang="en-US" sz="2800" dirty="0">
                <a:solidFill>
                  <a:schemeClr val="bg2"/>
                </a:solidFill>
              </a:rPr>
              <a:t>Unexpected interruptions</a:t>
            </a:r>
          </a:p>
          <a:p>
            <a:pPr lvl="1" fontAlgn="ctr"/>
            <a:r>
              <a:rPr lang="en-US" sz="2000" dirty="0">
                <a:solidFill>
                  <a:schemeClr val="bg2"/>
                </a:solidFill>
              </a:rPr>
              <a:t>Switching topic of conversations</a:t>
            </a:r>
          </a:p>
          <a:p>
            <a:pPr lvl="1" fontAlgn="ctr"/>
            <a:r>
              <a:rPr lang="en-US" sz="2000" dirty="0">
                <a:solidFill>
                  <a:schemeClr val="bg2"/>
                </a:solidFill>
              </a:rPr>
              <a:t>Apply AI</a:t>
            </a:r>
          </a:p>
          <a:p>
            <a:pPr lvl="1" fontAlgn="ctr"/>
            <a:r>
              <a:rPr lang="en-US" sz="2000" dirty="0">
                <a:solidFill>
                  <a:schemeClr val="bg2"/>
                </a:solidFill>
              </a:rPr>
              <a:t>Have a default response</a:t>
            </a:r>
          </a:p>
          <a:p>
            <a:pPr marL="336145" lvl="1" indent="0" fontAlgn="ctr">
              <a:buNone/>
            </a:pPr>
            <a:endParaRPr lang="en-US" sz="1232" dirty="0">
              <a:solidFill>
                <a:schemeClr val="bg2"/>
              </a:solidFill>
            </a:endParaRPr>
          </a:p>
          <a:p>
            <a:pPr lvl="4"/>
            <a:endParaRPr lang="en-US" sz="2800" dirty="0"/>
          </a:p>
        </p:txBody>
      </p:sp>
      <p:sp>
        <p:nvSpPr>
          <p:cNvPr id="4" name="Text Placeholder 5">
            <a:extLst>
              <a:ext uri="{FF2B5EF4-FFF2-40B4-BE49-F238E27FC236}">
                <a16:creationId xmlns:a16="http://schemas.microsoft.com/office/drawing/2014/main" id="{764EBAC8-5A51-499E-94F7-A2FC713D8B1B}"/>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5" name="Rectangle 4">
            <a:extLst>
              <a:ext uri="{FF2B5EF4-FFF2-40B4-BE49-F238E27FC236}">
                <a16:creationId xmlns:a16="http://schemas.microsoft.com/office/drawing/2014/main" id="{491B56E2-51F5-4F63-A059-B982446AF021}"/>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Handling user interruptions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5918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263A39-ADFC-499A-9685-8A0F310342A5}"/>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Bot to human handoff</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5" name="Picture 4" descr="A close up of a map&#10;&#10;Description generated with high confidence">
            <a:extLst>
              <a:ext uri="{FF2B5EF4-FFF2-40B4-BE49-F238E27FC236}">
                <a16:creationId xmlns:a16="http://schemas.microsoft.com/office/drawing/2014/main" id="{68DA5328-262C-413E-9F90-11424814A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963" y="0"/>
            <a:ext cx="4873663" cy="6858000"/>
          </a:xfrm>
          <a:prstGeom prst="rect">
            <a:avLst/>
          </a:prstGeom>
        </p:spPr>
      </p:pic>
      <p:pic>
        <p:nvPicPr>
          <p:cNvPr id="8" name="Picture 7" descr="A close up of text on a white background&#10;&#10;Description generated with high confidence">
            <a:extLst>
              <a:ext uri="{FF2B5EF4-FFF2-40B4-BE49-F238E27FC236}">
                <a16:creationId xmlns:a16="http://schemas.microsoft.com/office/drawing/2014/main" id="{689EC19F-2D19-4EB8-969D-37BEA21406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591" y="1828800"/>
            <a:ext cx="2581275" cy="3200400"/>
          </a:xfrm>
          <a:prstGeom prst="rect">
            <a:avLst/>
          </a:prstGeom>
        </p:spPr>
      </p:pic>
      <p:pic>
        <p:nvPicPr>
          <p:cNvPr id="10" name="Picture 9" descr="A close up of a logo&#10;&#10;Description generated with very high confidence">
            <a:extLst>
              <a:ext uri="{FF2B5EF4-FFF2-40B4-BE49-F238E27FC236}">
                <a16:creationId xmlns:a16="http://schemas.microsoft.com/office/drawing/2014/main" id="{CE0BE2D6-A2E3-46FC-A876-1BA1372402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6353" y="857250"/>
            <a:ext cx="3333750" cy="5143500"/>
          </a:xfrm>
          <a:prstGeom prst="rect">
            <a:avLst/>
          </a:prstGeom>
        </p:spPr>
      </p:pic>
      <p:pic>
        <p:nvPicPr>
          <p:cNvPr id="12" name="Picture 11" descr="A screenshot of a cell phone&#10;&#10;Description generated with very high confidence">
            <a:extLst>
              <a:ext uri="{FF2B5EF4-FFF2-40B4-BE49-F238E27FC236}">
                <a16:creationId xmlns:a16="http://schemas.microsoft.com/office/drawing/2014/main" id="{6B177C77-E18C-4316-870A-6E2DB49DD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0707" y="1091932"/>
            <a:ext cx="9030586" cy="5476557"/>
          </a:xfrm>
          <a:prstGeom prst="rect">
            <a:avLst/>
          </a:prstGeom>
        </p:spPr>
      </p:pic>
      <p:sp>
        <p:nvSpPr>
          <p:cNvPr id="6" name="Text Placeholder 5"/>
          <p:cNvSpPr>
            <a:spLocks noGrp="1"/>
          </p:cNvSpPr>
          <p:nvPr>
            <p:ph type="body" sz="quarter" idx="10"/>
          </p:nvPr>
        </p:nvSpPr>
        <p:spPr>
          <a:xfrm>
            <a:off x="269302" y="1187963"/>
            <a:ext cx="7428669" cy="4301177"/>
          </a:xfrm>
        </p:spPr>
        <p:txBody>
          <a:bodyPr/>
          <a:lstStyle/>
          <a:p>
            <a:pPr fontAlgn="ctr"/>
            <a:r>
              <a:rPr lang="en-US" sz="2800" dirty="0">
                <a:solidFill>
                  <a:schemeClr val="bg2"/>
                </a:solidFill>
              </a:rPr>
              <a:t>Scenarios</a:t>
            </a:r>
            <a:endParaRPr lang="en-US" sz="1232" dirty="0">
              <a:solidFill>
                <a:schemeClr val="bg2"/>
              </a:solidFill>
            </a:endParaRPr>
          </a:p>
          <a:p>
            <a:pPr lvl="1" fontAlgn="ctr"/>
            <a:r>
              <a:rPr lang="en-US" sz="2400" dirty="0">
                <a:solidFill>
                  <a:schemeClr val="bg2"/>
                </a:solidFill>
              </a:rPr>
              <a:t>Triage</a:t>
            </a:r>
          </a:p>
          <a:p>
            <a:pPr lvl="1" fontAlgn="ctr"/>
            <a:r>
              <a:rPr lang="en-US" sz="2400" dirty="0">
                <a:solidFill>
                  <a:schemeClr val="bg2"/>
                </a:solidFill>
              </a:rPr>
              <a:t>Escalation</a:t>
            </a:r>
          </a:p>
          <a:p>
            <a:pPr lvl="1" fontAlgn="ctr"/>
            <a:r>
              <a:rPr lang="en-US" sz="2400" dirty="0">
                <a:solidFill>
                  <a:schemeClr val="bg2"/>
                </a:solidFill>
              </a:rPr>
              <a:t>Supervision</a:t>
            </a:r>
          </a:p>
          <a:p>
            <a:pPr fontAlgn="ctr"/>
            <a:r>
              <a:rPr lang="en-US" sz="2800" dirty="0">
                <a:solidFill>
                  <a:schemeClr val="bg2"/>
                </a:solidFill>
              </a:rPr>
              <a:t>Transitioning control</a:t>
            </a:r>
          </a:p>
          <a:p>
            <a:pPr fontAlgn="ctr"/>
            <a:r>
              <a:rPr lang="en-US" sz="2800" dirty="0">
                <a:solidFill>
                  <a:schemeClr val="bg2"/>
                </a:solidFill>
              </a:rPr>
              <a:t>Routing messages between user and agent</a:t>
            </a:r>
          </a:p>
        </p:txBody>
      </p:sp>
      <p:sp>
        <p:nvSpPr>
          <p:cNvPr id="14" name="Text Placeholder 5">
            <a:extLst>
              <a:ext uri="{FF2B5EF4-FFF2-40B4-BE49-F238E27FC236}">
                <a16:creationId xmlns:a16="http://schemas.microsoft.com/office/drawing/2014/main" id="{DB4D2650-5B94-4E49-A854-68BBBA0745CF}"/>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Tree>
    <p:extLst>
      <p:ext uri="{BB962C8B-B14F-4D97-AF65-F5344CB8AC3E}">
        <p14:creationId xmlns:p14="http://schemas.microsoft.com/office/powerpoint/2010/main" val="252682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6">
                                            <p:txEl>
                                              <p:pRg st="3" end="3"/>
                                            </p:txEl>
                                          </p:spTgt>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6">
                                            <p:txEl>
                                              <p:pRg st="4" end="4"/>
                                            </p:txEl>
                                          </p:spTgt>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269240" y="1189495"/>
            <a:ext cx="11655078" cy="232082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At the end of this session, you should be able to…</a:t>
            </a:r>
          </a:p>
          <a:p>
            <a:pPr marL="0" indent="0">
              <a:buNone/>
            </a:pPr>
            <a:endParaRPr lang="en-US" sz="3600" dirty="0"/>
          </a:p>
          <a:p>
            <a:pPr fontAlgn="ctr"/>
            <a:r>
              <a:rPr lang="en-GB" sz="2400" dirty="0"/>
              <a:t>Articulate the key scenarios for bots and their associated architectures</a:t>
            </a:r>
          </a:p>
          <a:p>
            <a:pPr fontAlgn="ctr"/>
            <a:r>
              <a:rPr lang="en-GB" sz="2400" dirty="0"/>
              <a:t>Explain common patterns for bots and the best practices for dealing with them</a:t>
            </a:r>
          </a:p>
          <a:p>
            <a:pPr fontAlgn="ctr"/>
            <a:r>
              <a:rPr lang="en-GB" sz="2400" dirty="0"/>
              <a:t>Prepare for the release of the new bot framework SDK</a:t>
            </a:r>
          </a:p>
          <a:p>
            <a:pPr marL="0" indent="0">
              <a:buNone/>
            </a:pPr>
            <a:endParaRPr lang="en-US" sz="3600" dirty="0"/>
          </a:p>
          <a:p>
            <a:pPr lvl="2"/>
            <a:endParaRPr lang="en-US" dirty="0"/>
          </a:p>
        </p:txBody>
      </p:sp>
    </p:spTree>
    <p:extLst>
      <p:ext uri="{BB962C8B-B14F-4D97-AF65-F5344CB8AC3E}">
        <p14:creationId xmlns:p14="http://schemas.microsoft.com/office/powerpoint/2010/main" val="32940665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63479" y="2549293"/>
            <a:ext cx="9934113" cy="3176254"/>
          </a:xfrm>
          <a:solidFill>
            <a:schemeClr val="tx1"/>
          </a:solidFill>
        </p:spPr>
        <p:txBody>
          <a:bodyPr/>
          <a:lstStyle/>
          <a:p>
            <a:pPr marL="1008434" lvl="4" indent="0">
              <a:buNone/>
            </a:pPr>
            <a:r>
              <a:rPr lang="en-US" sz="2400" dirty="0">
                <a:solidFill>
                  <a:schemeClr val="bg2"/>
                </a:solidFill>
              </a:rPr>
              <a:t>Transitioning from chat to web browser and back is not ideal, as switching between applications can easily confuse a user. To provide a better experience, many channels offer built-in HTML windows that a bot can use to present applications would otherwise appear in a web browser. This technique allows the user to remain within the conversation while still accessing external resources. This approach is conceptually similar to mobile applications managing authorization flows using OAuth within embedded web views.</a:t>
            </a:r>
          </a:p>
        </p:txBody>
      </p:sp>
      <p:sp>
        <p:nvSpPr>
          <p:cNvPr id="4" name="Rectangle 3">
            <a:extLst>
              <a:ext uri="{FF2B5EF4-FFF2-40B4-BE49-F238E27FC236}">
                <a16:creationId xmlns:a16="http://schemas.microsoft.com/office/drawing/2014/main" id="{57096C65-BAFE-41A9-98CD-045E5661CCF5}"/>
              </a:ext>
            </a:extLst>
          </p:cNvPr>
          <p:cNvSpPr/>
          <p:nvPr/>
        </p:nvSpPr>
        <p:spPr>
          <a:xfrm>
            <a:off x="1228077" y="1625963"/>
            <a:ext cx="9469515" cy="923330"/>
          </a:xfrm>
          <a:prstGeom prst="rect">
            <a:avLst/>
          </a:prstGeom>
          <a:solidFill>
            <a:schemeClr val="tx1"/>
          </a:solidFill>
        </p:spPr>
        <p:txBody>
          <a:bodyPr wrap="squar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WARNING: </a:t>
            </a:r>
          </a:p>
        </p:txBody>
      </p:sp>
      <p:pic>
        <p:nvPicPr>
          <p:cNvPr id="3" name="Picture 2" descr="A close up of a map&#10;&#10;Description generated with high confidence">
            <a:extLst>
              <a:ext uri="{FF2B5EF4-FFF2-40B4-BE49-F238E27FC236}">
                <a16:creationId xmlns:a16="http://schemas.microsoft.com/office/drawing/2014/main" id="{9EDB833C-36DE-4BD2-8BD1-15E9AAFE3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50" y="1187963"/>
            <a:ext cx="11107700" cy="4906060"/>
          </a:xfrm>
          <a:prstGeom prst="rect">
            <a:avLst/>
          </a:prstGeom>
        </p:spPr>
      </p:pic>
      <p:sp>
        <p:nvSpPr>
          <p:cNvPr id="17" name="Title 16"/>
          <p:cNvSpPr>
            <a:spLocks noGrp="1"/>
          </p:cNvSpPr>
          <p:nvPr>
            <p:ph type="title"/>
          </p:nvPr>
        </p:nvSpPr>
        <p:spPr/>
        <p:txBody>
          <a:bodyPr/>
          <a:lstStyle/>
          <a:p>
            <a:r>
              <a:rPr lang="en-US" dirty="0">
                <a:solidFill>
                  <a:schemeClr val="bg2"/>
                </a:solidFill>
              </a:rPr>
              <a:t>Bot to web browser and back</a:t>
            </a:r>
          </a:p>
        </p:txBody>
      </p:sp>
      <p:sp>
        <p:nvSpPr>
          <p:cNvPr id="7" name="Text Placeholder 5">
            <a:extLst>
              <a:ext uri="{FF2B5EF4-FFF2-40B4-BE49-F238E27FC236}">
                <a16:creationId xmlns:a16="http://schemas.microsoft.com/office/drawing/2014/main" id="{6A804E91-CDEA-474C-8BE3-FE788CC6EAE9}"/>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8" name="Rectangle 7">
            <a:extLst>
              <a:ext uri="{FF2B5EF4-FFF2-40B4-BE49-F238E27FC236}">
                <a16:creationId xmlns:a16="http://schemas.microsoft.com/office/drawing/2014/main" id="{59A7EC15-7BE9-4E72-9EC8-C81E6F7B9CCE}"/>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Bot to web browser and back</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16810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Bots in websites</a:t>
            </a:r>
          </a:p>
        </p:txBody>
      </p:sp>
      <p:sp>
        <p:nvSpPr>
          <p:cNvPr id="6" name="Text Placeholder 5"/>
          <p:cNvSpPr>
            <a:spLocks noGrp="1"/>
          </p:cNvSpPr>
          <p:nvPr>
            <p:ph type="body" sz="quarter" idx="10"/>
          </p:nvPr>
        </p:nvSpPr>
        <p:spPr>
          <a:xfrm>
            <a:off x="269303" y="1187963"/>
            <a:ext cx="11655078" cy="5396862"/>
          </a:xfrm>
        </p:spPr>
        <p:txBody>
          <a:bodyPr/>
          <a:lstStyle/>
          <a:p>
            <a:pPr fontAlgn="ctr"/>
            <a:r>
              <a:rPr lang="en-US" sz="2800" dirty="0">
                <a:solidFill>
                  <a:schemeClr val="bg2"/>
                </a:solidFill>
              </a:rPr>
              <a:t>Azure Bot Service makes it easier to implement</a:t>
            </a:r>
          </a:p>
          <a:p>
            <a:pPr fontAlgn="ctr"/>
            <a:r>
              <a:rPr lang="en-US" sz="2800" dirty="0">
                <a:solidFill>
                  <a:schemeClr val="bg2"/>
                </a:solidFill>
              </a:rPr>
              <a:t>Eliminates magic code verification for some clients</a:t>
            </a:r>
          </a:p>
          <a:p>
            <a:pPr fontAlgn="ctr"/>
            <a:r>
              <a:rPr lang="en-US" sz="2800" dirty="0">
                <a:solidFill>
                  <a:schemeClr val="bg2"/>
                </a:solidFill>
              </a:rPr>
              <a:t>Prior, your bot needed:</a:t>
            </a:r>
          </a:p>
          <a:p>
            <a:pPr lvl="1" fontAlgn="ctr"/>
            <a:r>
              <a:rPr lang="en-US" sz="2000" dirty="0">
                <a:solidFill>
                  <a:schemeClr val="bg2"/>
                </a:solidFill>
              </a:rPr>
              <a:t>OAuth controllers and login links</a:t>
            </a:r>
          </a:p>
          <a:p>
            <a:pPr lvl="1" fontAlgn="ctr"/>
            <a:r>
              <a:rPr lang="en-US" sz="2000" dirty="0">
                <a:solidFill>
                  <a:schemeClr val="bg2"/>
                </a:solidFill>
              </a:rPr>
              <a:t>To store the target client IDs and secrets</a:t>
            </a:r>
          </a:p>
          <a:p>
            <a:pPr lvl="1" fontAlgn="ctr"/>
            <a:r>
              <a:rPr lang="en-US" sz="2000" dirty="0">
                <a:solidFill>
                  <a:schemeClr val="bg2"/>
                </a:solidFill>
              </a:rPr>
              <a:t>Perform user token management</a:t>
            </a:r>
          </a:p>
          <a:p>
            <a:pPr fontAlgn="ctr"/>
            <a:r>
              <a:rPr lang="en-US" sz="2800" dirty="0">
                <a:solidFill>
                  <a:schemeClr val="bg2"/>
                </a:solidFill>
              </a:rPr>
              <a:t>Now:</a:t>
            </a:r>
          </a:p>
          <a:p>
            <a:pPr lvl="1" fontAlgn="ctr"/>
            <a:r>
              <a:rPr lang="en-US" sz="2000" dirty="0">
                <a:solidFill>
                  <a:schemeClr val="bg2"/>
                </a:solidFill>
              </a:rPr>
              <a:t>Developers no longer need to handle that, ABS will</a:t>
            </a:r>
          </a:p>
          <a:p>
            <a:pPr lvl="1" fontAlgn="ctr"/>
            <a:r>
              <a:rPr lang="en-US" sz="2000" dirty="0">
                <a:solidFill>
                  <a:schemeClr val="bg2"/>
                </a:solidFill>
              </a:rPr>
              <a:t>Support for AAD v1, AAD v2, GitHub, and others</a:t>
            </a:r>
          </a:p>
          <a:p>
            <a:pPr lvl="1" fontAlgn="ctr"/>
            <a:r>
              <a:rPr lang="en-US" sz="2000" dirty="0">
                <a:solidFill>
                  <a:schemeClr val="bg2"/>
                </a:solidFill>
              </a:rPr>
              <a:t>Add, delete, and configure connection settings to various OAuth identity providers from the Azure Portal </a:t>
            </a:r>
          </a:p>
          <a:p>
            <a:pPr lvl="1" fontAlgn="ctr"/>
            <a:endParaRPr lang="en-US" sz="832" dirty="0">
              <a:solidFill>
                <a:schemeClr val="bg2"/>
              </a:solidFill>
            </a:endParaRPr>
          </a:p>
          <a:p>
            <a:pPr lvl="1" fontAlgn="ctr"/>
            <a:endParaRPr lang="en-US" sz="832" dirty="0">
              <a:solidFill>
                <a:schemeClr val="bg2"/>
              </a:solidFill>
            </a:endParaRPr>
          </a:p>
          <a:p>
            <a:pPr marL="336145" lvl="1" indent="0" fontAlgn="ctr">
              <a:buNone/>
            </a:pPr>
            <a:endParaRPr lang="en-US" sz="1232" dirty="0">
              <a:solidFill>
                <a:schemeClr val="bg2"/>
              </a:solidFill>
            </a:endParaRPr>
          </a:p>
          <a:p>
            <a:pPr lvl="4"/>
            <a:endParaRPr lang="en-US" sz="2800" dirty="0"/>
          </a:p>
        </p:txBody>
      </p:sp>
      <p:sp>
        <p:nvSpPr>
          <p:cNvPr id="4" name="Text Placeholder 5">
            <a:extLst>
              <a:ext uri="{FF2B5EF4-FFF2-40B4-BE49-F238E27FC236}">
                <a16:creationId xmlns:a16="http://schemas.microsoft.com/office/drawing/2014/main" id="{764EBAC8-5A51-499E-94F7-A2FC713D8B1B}"/>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5" name="Rectangle 4">
            <a:extLst>
              <a:ext uri="{FF2B5EF4-FFF2-40B4-BE49-F238E27FC236}">
                <a16:creationId xmlns:a16="http://schemas.microsoft.com/office/drawing/2014/main" id="{491B56E2-51F5-4F63-A059-B982446AF021}"/>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Authentication</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301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Bots in apps</a:t>
            </a:r>
          </a:p>
        </p:txBody>
      </p:sp>
      <p:pic>
        <p:nvPicPr>
          <p:cNvPr id="3" name="Picture 2" descr="A screenshot of a cell phone&#10;&#10;Description generated with very high confidence">
            <a:extLst>
              <a:ext uri="{FF2B5EF4-FFF2-40B4-BE49-F238E27FC236}">
                <a16:creationId xmlns:a16="http://schemas.microsoft.com/office/drawing/2014/main" id="{9A426455-4D97-46DE-8B8A-FAFD0AB13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33" y="1411568"/>
            <a:ext cx="9817395" cy="4563912"/>
          </a:xfrm>
          <a:prstGeom prst="rect">
            <a:avLst/>
          </a:prstGeom>
        </p:spPr>
      </p:pic>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5" name="Rectangle 4">
            <a:extLst>
              <a:ext uri="{FF2B5EF4-FFF2-40B4-BE49-F238E27FC236}">
                <a16:creationId xmlns:a16="http://schemas.microsoft.com/office/drawing/2014/main" id="{8BE430FD-97EC-4D93-8EAF-52D6CC8D56C6}"/>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Bots in apps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88204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Bots in websites</a:t>
            </a:r>
          </a:p>
        </p:txBody>
      </p:sp>
      <p:sp>
        <p:nvSpPr>
          <p:cNvPr id="6" name="Text Placeholder 5"/>
          <p:cNvSpPr>
            <a:spLocks noGrp="1"/>
          </p:cNvSpPr>
          <p:nvPr>
            <p:ph type="body" sz="quarter" idx="10"/>
          </p:nvPr>
        </p:nvSpPr>
        <p:spPr>
          <a:xfrm>
            <a:off x="269303" y="1187963"/>
            <a:ext cx="11655078" cy="2880019"/>
          </a:xfrm>
        </p:spPr>
        <p:txBody>
          <a:bodyPr/>
          <a:lstStyle/>
          <a:p>
            <a:pPr fontAlgn="ctr"/>
            <a:r>
              <a:rPr lang="en-US" sz="2800" dirty="0">
                <a:solidFill>
                  <a:schemeClr val="bg2"/>
                </a:solidFill>
              </a:rPr>
              <a:t>Embed a bot in a website</a:t>
            </a:r>
          </a:p>
          <a:p>
            <a:pPr lvl="1" fontAlgn="ctr"/>
            <a:r>
              <a:rPr lang="en-US" sz="2400" dirty="0">
                <a:solidFill>
                  <a:schemeClr val="bg2"/>
                </a:solidFill>
              </a:rPr>
              <a:t>Skype web control</a:t>
            </a:r>
          </a:p>
          <a:p>
            <a:pPr lvl="1" fontAlgn="ctr"/>
            <a:r>
              <a:rPr lang="en-US" sz="2400" dirty="0">
                <a:solidFill>
                  <a:schemeClr val="bg2"/>
                </a:solidFill>
              </a:rPr>
              <a:t>Open source web control</a:t>
            </a:r>
          </a:p>
          <a:p>
            <a:pPr lvl="1" fontAlgn="ctr"/>
            <a:r>
              <a:rPr lang="en-US" sz="2400" dirty="0">
                <a:solidFill>
                  <a:schemeClr val="bg2"/>
                </a:solidFill>
              </a:rPr>
              <a:t>Using the backchannel mechanism</a:t>
            </a:r>
          </a:p>
          <a:p>
            <a:pPr lvl="1" fontAlgn="ctr"/>
            <a:r>
              <a:rPr lang="en-US" sz="2400" dirty="0">
                <a:solidFill>
                  <a:schemeClr val="bg2"/>
                </a:solidFill>
              </a:rPr>
              <a:t>Direct Line API</a:t>
            </a:r>
          </a:p>
          <a:p>
            <a:pPr marL="336145" lvl="1" indent="0" fontAlgn="ctr">
              <a:buNone/>
            </a:pPr>
            <a:endParaRPr lang="en-US" sz="1232" dirty="0">
              <a:solidFill>
                <a:schemeClr val="bg2"/>
              </a:solidFill>
            </a:endParaRPr>
          </a:p>
          <a:p>
            <a:pPr lvl="4"/>
            <a:endParaRPr lang="en-US" sz="2800" dirty="0"/>
          </a:p>
        </p:txBody>
      </p:sp>
      <p:sp>
        <p:nvSpPr>
          <p:cNvPr id="4" name="Text Placeholder 5">
            <a:extLst>
              <a:ext uri="{FF2B5EF4-FFF2-40B4-BE49-F238E27FC236}">
                <a16:creationId xmlns:a16="http://schemas.microsoft.com/office/drawing/2014/main" id="{764EBAC8-5A51-499E-94F7-A2FC713D8B1B}"/>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5" name="Rectangle 4">
            <a:extLst>
              <a:ext uri="{FF2B5EF4-FFF2-40B4-BE49-F238E27FC236}">
                <a16:creationId xmlns:a16="http://schemas.microsoft.com/office/drawing/2014/main" id="{491B56E2-51F5-4F63-A059-B982446AF021}"/>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Bots in websites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903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New Bot Framework SDK v4</a:t>
            </a:r>
          </a:p>
        </p:txBody>
      </p:sp>
      <p:sp>
        <p:nvSpPr>
          <p:cNvPr id="6" name="Text Placeholder 5"/>
          <p:cNvSpPr>
            <a:spLocks noGrp="1"/>
          </p:cNvSpPr>
          <p:nvPr>
            <p:ph type="body" sz="quarter" idx="10"/>
          </p:nvPr>
        </p:nvSpPr>
        <p:spPr>
          <a:xfrm>
            <a:off x="269303" y="1187963"/>
            <a:ext cx="11655078" cy="2468368"/>
          </a:xfrm>
        </p:spPr>
        <p:txBody>
          <a:bodyPr/>
          <a:lstStyle/>
          <a:p>
            <a:pPr fontAlgn="ctr"/>
            <a:r>
              <a:rPr lang="en-US" sz="2800" dirty="0"/>
              <a:t>V3 SDK issues </a:t>
            </a:r>
          </a:p>
          <a:p>
            <a:pPr fontAlgn="ctr"/>
            <a:r>
              <a:rPr lang="en-US" sz="2800" dirty="0"/>
              <a:t>V4 SDK goals </a:t>
            </a:r>
          </a:p>
          <a:p>
            <a:pPr fontAlgn="ctr"/>
            <a:r>
              <a:rPr lang="en-US" sz="2800" dirty="0"/>
              <a:t>V4 SDK architecture</a:t>
            </a:r>
          </a:p>
          <a:p>
            <a:pPr marL="0" indent="0" fontAlgn="ctr">
              <a:buNone/>
            </a:pPr>
            <a:endParaRPr lang="en-US" sz="2800" dirty="0"/>
          </a:p>
          <a:p>
            <a:pPr lvl="4"/>
            <a:endParaRPr lang="en-US" sz="2800" dirty="0"/>
          </a:p>
        </p:txBody>
      </p:sp>
    </p:spTree>
    <p:extLst>
      <p:ext uri="{BB962C8B-B14F-4D97-AF65-F5344CB8AC3E}">
        <p14:creationId xmlns:p14="http://schemas.microsoft.com/office/powerpoint/2010/main" val="149948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V3 SDK issues</a:t>
            </a:r>
          </a:p>
        </p:txBody>
      </p:sp>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Bot Framework v4 </a:t>
            </a:r>
          </a:p>
        </p:txBody>
      </p:sp>
      <p:sp>
        <p:nvSpPr>
          <p:cNvPr id="5" name="Text Placeholder 5">
            <a:extLst>
              <a:ext uri="{FF2B5EF4-FFF2-40B4-BE49-F238E27FC236}">
                <a16:creationId xmlns:a16="http://schemas.microsoft.com/office/drawing/2014/main" id="{9C95B795-6EB8-4418-AE1D-D8A202F43421}"/>
              </a:ext>
            </a:extLst>
          </p:cNvPr>
          <p:cNvSpPr>
            <a:spLocks noGrp="1"/>
          </p:cNvSpPr>
          <p:nvPr>
            <p:ph type="body" sz="quarter" idx="10"/>
          </p:nvPr>
        </p:nvSpPr>
        <p:spPr>
          <a:xfrm>
            <a:off x="269303" y="1187963"/>
            <a:ext cx="11655078" cy="1007968"/>
          </a:xfrm>
        </p:spPr>
        <p:txBody>
          <a:bodyPr/>
          <a:lstStyle/>
          <a:p>
            <a:pPr lvl="1" fontAlgn="ctr"/>
            <a:endParaRPr lang="en-US" sz="2000" dirty="0">
              <a:solidFill>
                <a:schemeClr val="bg2"/>
              </a:solidFill>
            </a:endParaRPr>
          </a:p>
          <a:p>
            <a:pPr marL="336145" lvl="1" indent="0" fontAlgn="ctr">
              <a:buNone/>
            </a:pPr>
            <a:endParaRPr lang="en-US" sz="2000" dirty="0">
              <a:solidFill>
                <a:schemeClr val="bg2"/>
              </a:solidFill>
            </a:endParaRPr>
          </a:p>
          <a:p>
            <a:pPr lvl="1" fontAlgn="ctr"/>
            <a:endParaRPr lang="en-US" sz="1200" dirty="0">
              <a:solidFill>
                <a:schemeClr val="bg2"/>
              </a:solidFill>
            </a:endParaRPr>
          </a:p>
        </p:txBody>
      </p:sp>
      <p:pic>
        <p:nvPicPr>
          <p:cNvPr id="2050" name="Picture 2" descr="Machine generated alternative text:&#10;SDK - Issues &#10;C#/Node have &#10;• Different names for same &#10;concepts &#10;• Different concepts &#10;• Different architectures &#10;• No common extensibility points &#10;• Complex dependency trees &#10;Both SDKs are &#10;• Monolithic &#10;• Opinionated regarding &#10;conversation management &#10;• Opinionated about state &#10;management ">
            <a:extLst>
              <a:ext uri="{FF2B5EF4-FFF2-40B4-BE49-F238E27FC236}">
                <a16:creationId xmlns:a16="http://schemas.microsoft.com/office/drawing/2014/main" id="{0DEA89C1-B690-4B4B-AD36-CBF8D1EF9E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847" b="-1786"/>
          <a:stretch/>
        </p:blipFill>
        <p:spPr bwMode="auto">
          <a:xfrm>
            <a:off x="628595" y="1504862"/>
            <a:ext cx="10934810" cy="429768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D36DDE8-79C8-4BF4-9348-199263E93608}"/>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V3 SDK issues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59531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V4 SDK goals</a:t>
            </a:r>
          </a:p>
        </p:txBody>
      </p:sp>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Bot Framework v4 </a:t>
            </a:r>
          </a:p>
        </p:txBody>
      </p:sp>
      <p:sp>
        <p:nvSpPr>
          <p:cNvPr id="5" name="Text Placeholder 5">
            <a:extLst>
              <a:ext uri="{FF2B5EF4-FFF2-40B4-BE49-F238E27FC236}">
                <a16:creationId xmlns:a16="http://schemas.microsoft.com/office/drawing/2014/main" id="{9C95B795-6EB8-4418-AE1D-D8A202F43421}"/>
              </a:ext>
            </a:extLst>
          </p:cNvPr>
          <p:cNvSpPr>
            <a:spLocks noGrp="1"/>
          </p:cNvSpPr>
          <p:nvPr>
            <p:ph type="body" sz="quarter" idx="10"/>
          </p:nvPr>
        </p:nvSpPr>
        <p:spPr>
          <a:xfrm>
            <a:off x="269303" y="1187963"/>
            <a:ext cx="11655078" cy="1007968"/>
          </a:xfrm>
        </p:spPr>
        <p:txBody>
          <a:bodyPr/>
          <a:lstStyle/>
          <a:p>
            <a:pPr lvl="1" fontAlgn="ctr"/>
            <a:endParaRPr lang="en-US" sz="2000" dirty="0">
              <a:solidFill>
                <a:schemeClr val="bg2"/>
              </a:solidFill>
            </a:endParaRPr>
          </a:p>
          <a:p>
            <a:pPr marL="336145" lvl="1" indent="0" fontAlgn="ctr">
              <a:buNone/>
            </a:pPr>
            <a:endParaRPr lang="en-US" sz="2000" dirty="0">
              <a:solidFill>
                <a:schemeClr val="bg2"/>
              </a:solidFill>
            </a:endParaRPr>
          </a:p>
          <a:p>
            <a:pPr lvl="1" fontAlgn="ctr"/>
            <a:endParaRPr lang="en-US" sz="1200" dirty="0">
              <a:solidFill>
                <a:schemeClr val="bg2"/>
              </a:solidFill>
            </a:endParaRPr>
          </a:p>
        </p:txBody>
      </p:sp>
      <p:pic>
        <p:nvPicPr>
          <p:cNvPr id="1026" name="Picture 2" descr="Machine generated alternative text:&#10;Bot Framework &#10;SDKv4 &#10;Goals &#10;Simplify &#10;Unified &#10;Modular &#10;Extensible &#10;Simplify first bot experience &#10;Unify programming models across languages &#10;Same namespace, class, property, method names &#10;Allow devs to pick components and services &#10;Break monolithic stack into ala carte libraries &#10;Enable more innovation ">
            <a:extLst>
              <a:ext uri="{FF2B5EF4-FFF2-40B4-BE49-F238E27FC236}">
                <a16:creationId xmlns:a16="http://schemas.microsoft.com/office/drawing/2014/main" id="{9BCDBE05-7AD4-40EC-BB66-72F2453ED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39" y="1187963"/>
            <a:ext cx="10741322" cy="50405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97FCE23-C6C8-4732-B326-1BF64C9EAE39}"/>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V4 SDK goals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19095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V4 SDK architecture</a:t>
            </a:r>
          </a:p>
        </p:txBody>
      </p:sp>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Bot Framework v4 </a:t>
            </a:r>
          </a:p>
        </p:txBody>
      </p:sp>
      <p:sp>
        <p:nvSpPr>
          <p:cNvPr id="5" name="Text Placeholder 5">
            <a:extLst>
              <a:ext uri="{FF2B5EF4-FFF2-40B4-BE49-F238E27FC236}">
                <a16:creationId xmlns:a16="http://schemas.microsoft.com/office/drawing/2014/main" id="{9C95B795-6EB8-4418-AE1D-D8A202F43421}"/>
              </a:ext>
            </a:extLst>
          </p:cNvPr>
          <p:cNvSpPr>
            <a:spLocks noGrp="1"/>
          </p:cNvSpPr>
          <p:nvPr>
            <p:ph type="body" sz="quarter" idx="10"/>
          </p:nvPr>
        </p:nvSpPr>
        <p:spPr>
          <a:xfrm>
            <a:off x="269303" y="1187963"/>
            <a:ext cx="11655078" cy="1007968"/>
          </a:xfrm>
        </p:spPr>
        <p:txBody>
          <a:bodyPr/>
          <a:lstStyle/>
          <a:p>
            <a:pPr lvl="1" fontAlgn="ctr"/>
            <a:endParaRPr lang="en-US" sz="2000" dirty="0">
              <a:solidFill>
                <a:schemeClr val="bg2"/>
              </a:solidFill>
            </a:endParaRPr>
          </a:p>
          <a:p>
            <a:pPr marL="336145" lvl="1" indent="0" fontAlgn="ctr">
              <a:buNone/>
            </a:pPr>
            <a:endParaRPr lang="en-US" sz="2000" dirty="0">
              <a:solidFill>
                <a:schemeClr val="bg2"/>
              </a:solidFill>
            </a:endParaRPr>
          </a:p>
          <a:p>
            <a:pPr lvl="1" fontAlgn="ctr"/>
            <a:endParaRPr lang="en-US" sz="1200" dirty="0">
              <a:solidFill>
                <a:schemeClr val="bg2"/>
              </a:solidFill>
            </a:endParaRPr>
          </a:p>
        </p:txBody>
      </p:sp>
      <p:pic>
        <p:nvPicPr>
          <p:cNvPr id="3074" name="Picture 2" descr="Machine generated alternative text:&#10;Architecture &#10;Bot Logic and libraries &#10;Adapters and middleware &#10;Bot &#10;Console &#10;Framework &#10;Adapter &#10;Adapter &#10;Test &#10;Adapter &#10;Prompts &#10;Recognizers &#10;Translation &#10;Logging &#10;State Management &#10;Bot Framework Connector and Schema &#10;Code-First &#10;Developer-ln-Control &#10;Core extensibility model &#10;Adapters create shared &#10;Middleware pipeline &#10;Swagger Generated &#10;(Schema + Connector) ">
            <a:extLst>
              <a:ext uri="{FF2B5EF4-FFF2-40B4-BE49-F238E27FC236}">
                <a16:creationId xmlns:a16="http://schemas.microsoft.com/office/drawing/2014/main" id="{8FB5CE37-0DC4-40A8-AB10-15168F5CC7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21"/>
          <a:stretch/>
        </p:blipFill>
        <p:spPr bwMode="auto">
          <a:xfrm>
            <a:off x="1189120" y="1133103"/>
            <a:ext cx="9813759" cy="50502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A368202-051A-4AAB-A5C8-ADE37A690473}"/>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V4 SDK architecture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48415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3141181"/>
          </a:xfrm>
        </p:spPr>
        <p:txBody>
          <a:bodyPr/>
          <a:lstStyle/>
          <a:p>
            <a:r>
              <a:rPr lang="en-US" dirty="0"/>
              <a:t>The full Learn AI Bootcamp: </a:t>
            </a:r>
            <a:r>
              <a:rPr lang="en-US" dirty="0">
                <a:hlinkClick r:id="rId3"/>
              </a:rPr>
              <a:t>https://github.com/Azure/LearnAI-Bootcamp</a:t>
            </a:r>
            <a:r>
              <a:rPr lang="en-US" dirty="0"/>
              <a:t> </a:t>
            </a:r>
          </a:p>
          <a:p>
            <a:r>
              <a:rPr lang="en-US" dirty="0">
                <a:gradFill>
                  <a:gsLst>
                    <a:gs pos="7965">
                      <a:schemeClr val="tx1"/>
                    </a:gs>
                    <a:gs pos="63000">
                      <a:schemeClr val="tx1"/>
                    </a:gs>
                  </a:gsLst>
                  <a:lin ang="5400000" scaled="0"/>
                </a:gradFill>
              </a:rPr>
              <a:t>Our team: </a:t>
            </a:r>
            <a:r>
              <a:rPr lang="en-US" dirty="0">
                <a:gradFill>
                  <a:gsLst>
                    <a:gs pos="7965">
                      <a:schemeClr val="tx1"/>
                    </a:gs>
                    <a:gs pos="63000">
                      <a:schemeClr val="tx1"/>
                    </a:gs>
                  </a:gsLst>
                  <a:lin ang="5400000" scaled="0"/>
                </a:gradFill>
                <a:hlinkClick r:id="rId4"/>
              </a:rPr>
              <a:t>http://learnanalytics.microsoft.com/</a:t>
            </a:r>
            <a:r>
              <a:rPr lang="en-US" dirty="0">
                <a:gradFill>
                  <a:gsLst>
                    <a:gs pos="7965">
                      <a:schemeClr val="tx1"/>
                    </a:gs>
                    <a:gs pos="63000">
                      <a:schemeClr val="tx1"/>
                    </a:gs>
                  </a:gsLst>
                  <a:lin ang="5400000" scaled="0"/>
                </a:gradFill>
              </a:rPr>
              <a:t> </a:t>
            </a:r>
          </a:p>
          <a:p>
            <a:r>
              <a:rPr lang="en-US" dirty="0">
                <a:gradFill>
                  <a:gsLst>
                    <a:gs pos="7965">
                      <a:schemeClr val="tx1"/>
                    </a:gs>
                    <a:gs pos="63000">
                      <a:schemeClr val="tx1"/>
                    </a:gs>
                  </a:gsLst>
                  <a:lin ang="5400000" scaled="0"/>
                </a:gradFill>
              </a:rPr>
              <a:t>AI Learning Paths: </a:t>
            </a:r>
            <a:r>
              <a:rPr lang="en-US" dirty="0">
                <a:gradFill>
                  <a:gsLst>
                    <a:gs pos="7965">
                      <a:schemeClr val="tx1"/>
                    </a:gs>
                    <a:gs pos="63000">
                      <a:schemeClr val="tx1"/>
                    </a:gs>
                  </a:gsLst>
                  <a:lin ang="5400000" scaled="0"/>
                </a:gradFill>
                <a:hlinkClick r:id="rId5"/>
              </a:rPr>
              <a:t>https://aischool.microsoft.com/learning-paths</a:t>
            </a:r>
            <a:endParaRPr lang="en-US" dirty="0">
              <a:gradFill>
                <a:gsLst>
                  <a:gs pos="7965">
                    <a:schemeClr val="tx1"/>
                  </a:gs>
                  <a:gs pos="63000">
                    <a:schemeClr val="tx1"/>
                  </a:gs>
                </a:gsLst>
                <a:lin ang="5400000" scaled="0"/>
              </a:gradFill>
            </a:endParaRPr>
          </a:p>
        </p:txBody>
      </p:sp>
      <p:sp>
        <p:nvSpPr>
          <p:cNvPr id="17" name="Title 16"/>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146740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6" name="Text Placeholder 5"/>
          <p:cNvSpPr>
            <a:spLocks noGrp="1"/>
          </p:cNvSpPr>
          <p:nvPr>
            <p:ph type="body" sz="quarter" idx="10"/>
          </p:nvPr>
        </p:nvSpPr>
        <p:spPr>
          <a:xfrm>
            <a:off x="269303" y="1187963"/>
            <a:ext cx="11655078" cy="2468368"/>
          </a:xfrm>
        </p:spPr>
        <p:txBody>
          <a:bodyPr/>
          <a:lstStyle/>
          <a:p>
            <a:pPr fontAlgn="ctr"/>
            <a:r>
              <a:rPr lang="en-US" sz="2800" dirty="0"/>
              <a:t>Key scenarios for bots</a:t>
            </a:r>
          </a:p>
          <a:p>
            <a:pPr fontAlgn="ctr"/>
            <a:r>
              <a:rPr lang="en-US" sz="2800" dirty="0"/>
              <a:t>Common patterns</a:t>
            </a:r>
          </a:p>
          <a:p>
            <a:pPr fontAlgn="ctr"/>
            <a:r>
              <a:rPr lang="en-US" sz="2800" dirty="0"/>
              <a:t>New Bot Framework SDK</a:t>
            </a:r>
          </a:p>
          <a:p>
            <a:pPr marL="0" indent="0" fontAlgn="ctr">
              <a:buNone/>
            </a:pPr>
            <a:endParaRPr lang="en-US" sz="2800" dirty="0"/>
          </a:p>
          <a:p>
            <a:pPr lvl="4"/>
            <a:endParaRPr lang="en-US" sz="2800" dirty="0"/>
          </a:p>
        </p:txBody>
      </p:sp>
    </p:spTree>
    <p:extLst>
      <p:ext uri="{BB962C8B-B14F-4D97-AF65-F5344CB8AC3E}">
        <p14:creationId xmlns:p14="http://schemas.microsoft.com/office/powerpoint/2010/main" val="289979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Key scenarios for bots</a:t>
            </a:r>
          </a:p>
        </p:txBody>
      </p:sp>
      <p:sp>
        <p:nvSpPr>
          <p:cNvPr id="6" name="Text Placeholder 5"/>
          <p:cNvSpPr>
            <a:spLocks noGrp="1"/>
          </p:cNvSpPr>
          <p:nvPr>
            <p:ph type="body" sz="quarter" idx="10"/>
          </p:nvPr>
        </p:nvSpPr>
        <p:spPr>
          <a:xfrm>
            <a:off x="269303" y="1187963"/>
            <a:ext cx="11655078" cy="3416320"/>
          </a:xfrm>
        </p:spPr>
        <p:txBody>
          <a:bodyPr/>
          <a:lstStyle/>
          <a:p>
            <a:pPr fontAlgn="ctr"/>
            <a:r>
              <a:rPr lang="en-US" sz="2800" dirty="0"/>
              <a:t>Cortana</a:t>
            </a:r>
          </a:p>
          <a:p>
            <a:pPr fontAlgn="ctr"/>
            <a:r>
              <a:rPr lang="en-US" sz="2800" dirty="0"/>
              <a:t>Enterprise Productivity</a:t>
            </a:r>
          </a:p>
          <a:p>
            <a:pPr fontAlgn="ctr"/>
            <a:r>
              <a:rPr lang="en-US" sz="2800" dirty="0"/>
              <a:t>Information</a:t>
            </a:r>
          </a:p>
          <a:p>
            <a:pPr fontAlgn="ctr"/>
            <a:r>
              <a:rPr lang="en-US" sz="2800" dirty="0"/>
              <a:t>Internet of Things (IoT)</a:t>
            </a:r>
          </a:p>
          <a:p>
            <a:pPr fontAlgn="ctr"/>
            <a:r>
              <a:rPr lang="en-US" sz="2800" dirty="0"/>
              <a:t>Commerce</a:t>
            </a:r>
          </a:p>
          <a:p>
            <a:pPr marL="0" indent="0" fontAlgn="ctr">
              <a:buNone/>
            </a:pPr>
            <a:endParaRPr lang="en-US" sz="2800" dirty="0"/>
          </a:p>
          <a:p>
            <a:pPr lvl="4"/>
            <a:endParaRPr lang="en-US" sz="2800" dirty="0"/>
          </a:p>
        </p:txBody>
      </p:sp>
    </p:spTree>
    <p:extLst>
      <p:ext uri="{BB962C8B-B14F-4D97-AF65-F5344CB8AC3E}">
        <p14:creationId xmlns:p14="http://schemas.microsoft.com/office/powerpoint/2010/main" val="51248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Cortana skills bot</a:t>
            </a:r>
          </a:p>
        </p:txBody>
      </p:sp>
      <p:pic>
        <p:nvPicPr>
          <p:cNvPr id="2" name="Picture 1">
            <a:extLst>
              <a:ext uri="{FF2B5EF4-FFF2-40B4-BE49-F238E27FC236}">
                <a16:creationId xmlns:a16="http://schemas.microsoft.com/office/drawing/2014/main" id="{CB5D5CA1-F7B3-4142-833A-1BBBF870EAC6}"/>
              </a:ext>
            </a:extLst>
          </p:cNvPr>
          <p:cNvPicPr>
            <a:picLocks noChangeAspect="1"/>
          </p:cNvPicPr>
          <p:nvPr/>
        </p:nvPicPr>
        <p:blipFill rotWithShape="1">
          <a:blip r:embed="rId3"/>
          <a:srcRect t="22657" b="-15819"/>
          <a:stretch/>
        </p:blipFill>
        <p:spPr>
          <a:xfrm>
            <a:off x="2183247" y="1823906"/>
            <a:ext cx="7825505" cy="4330505"/>
          </a:xfrm>
          <a:prstGeom prst="rect">
            <a:avLst/>
          </a:prstGeom>
        </p:spPr>
      </p:pic>
      <p:sp>
        <p:nvSpPr>
          <p:cNvPr id="7" name="Text Placeholder 5">
            <a:extLst>
              <a:ext uri="{FF2B5EF4-FFF2-40B4-BE49-F238E27FC236}">
                <a16:creationId xmlns:a16="http://schemas.microsoft.com/office/drawing/2014/main" id="{2F38399D-AF3E-4C64-804E-C97E3E8E1B5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Key scenarios for bots</a:t>
            </a:r>
          </a:p>
        </p:txBody>
      </p:sp>
      <p:sp>
        <p:nvSpPr>
          <p:cNvPr id="8" name="Text Placeholder 5">
            <a:extLst>
              <a:ext uri="{FF2B5EF4-FFF2-40B4-BE49-F238E27FC236}">
                <a16:creationId xmlns:a16="http://schemas.microsoft.com/office/drawing/2014/main" id="{4121AA05-A2AD-4819-BC00-2B268801E030}"/>
              </a:ext>
            </a:extLst>
          </p:cNvPr>
          <p:cNvSpPr txBox="1">
            <a:spLocks/>
          </p:cNvSpPr>
          <p:nvPr/>
        </p:nvSpPr>
        <p:spPr>
          <a:xfrm>
            <a:off x="131841" y="2128644"/>
            <a:ext cx="218886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1. The user accesses Cortana from their PC or mobile device</a:t>
            </a:r>
          </a:p>
        </p:txBody>
      </p:sp>
      <p:sp>
        <p:nvSpPr>
          <p:cNvPr id="9" name="Text Placeholder 5">
            <a:extLst>
              <a:ext uri="{FF2B5EF4-FFF2-40B4-BE49-F238E27FC236}">
                <a16:creationId xmlns:a16="http://schemas.microsoft.com/office/drawing/2014/main" id="{E6D9685D-FFA1-4111-AC62-774F0DC63468}"/>
              </a:ext>
            </a:extLst>
          </p:cNvPr>
          <p:cNvSpPr txBox="1">
            <a:spLocks/>
          </p:cNvSpPr>
          <p:nvPr/>
        </p:nvSpPr>
        <p:spPr>
          <a:xfrm>
            <a:off x="4538106" y="1187963"/>
            <a:ext cx="325324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2. Using either text or voice commands, the user asks for an automobile maintenance appointment </a:t>
            </a:r>
          </a:p>
        </p:txBody>
      </p:sp>
      <p:sp>
        <p:nvSpPr>
          <p:cNvPr id="10" name="Text Placeholder 5">
            <a:extLst>
              <a:ext uri="{FF2B5EF4-FFF2-40B4-BE49-F238E27FC236}">
                <a16:creationId xmlns:a16="http://schemas.microsoft.com/office/drawing/2014/main" id="{31D8ADB8-C62C-44EF-9826-F7FD9F6F0704}"/>
              </a:ext>
            </a:extLst>
          </p:cNvPr>
          <p:cNvSpPr txBox="1">
            <a:spLocks/>
          </p:cNvSpPr>
          <p:nvPr/>
        </p:nvSpPr>
        <p:spPr>
          <a:xfrm>
            <a:off x="8089123" y="1018981"/>
            <a:ext cx="218886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3. Bot accesses user’s calendar and applies logic to the request</a:t>
            </a:r>
          </a:p>
        </p:txBody>
      </p:sp>
      <p:sp>
        <p:nvSpPr>
          <p:cNvPr id="11" name="Text Placeholder 5">
            <a:extLst>
              <a:ext uri="{FF2B5EF4-FFF2-40B4-BE49-F238E27FC236}">
                <a16:creationId xmlns:a16="http://schemas.microsoft.com/office/drawing/2014/main" id="{C164C42C-FE49-4468-8A85-9481FE0796B2}"/>
              </a:ext>
            </a:extLst>
          </p:cNvPr>
          <p:cNvSpPr txBox="1">
            <a:spLocks/>
          </p:cNvSpPr>
          <p:nvPr/>
        </p:nvSpPr>
        <p:spPr>
          <a:xfrm>
            <a:off x="10155308" y="2778822"/>
            <a:ext cx="1813312"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4. Queries the auto service for valid appointments</a:t>
            </a:r>
          </a:p>
        </p:txBody>
      </p:sp>
      <p:sp>
        <p:nvSpPr>
          <p:cNvPr id="12" name="Text Placeholder 5">
            <a:extLst>
              <a:ext uri="{FF2B5EF4-FFF2-40B4-BE49-F238E27FC236}">
                <a16:creationId xmlns:a16="http://schemas.microsoft.com/office/drawing/2014/main" id="{495243F8-FCF9-4039-85A5-3A2B6D504B5A}"/>
              </a:ext>
            </a:extLst>
          </p:cNvPr>
          <p:cNvSpPr txBox="1">
            <a:spLocks/>
          </p:cNvSpPr>
          <p:nvPr/>
        </p:nvSpPr>
        <p:spPr>
          <a:xfrm>
            <a:off x="3638670" y="4314805"/>
            <a:ext cx="218886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5. Bot presents user with options, user can book appointment</a:t>
            </a:r>
          </a:p>
        </p:txBody>
      </p:sp>
      <p:sp>
        <p:nvSpPr>
          <p:cNvPr id="13" name="Text Placeholder 5">
            <a:extLst>
              <a:ext uri="{FF2B5EF4-FFF2-40B4-BE49-F238E27FC236}">
                <a16:creationId xmlns:a16="http://schemas.microsoft.com/office/drawing/2014/main" id="{3FF93C09-2B6D-4D6D-BEE0-08D123581DB7}"/>
              </a:ext>
            </a:extLst>
          </p:cNvPr>
          <p:cNvSpPr txBox="1">
            <a:spLocks/>
          </p:cNvSpPr>
          <p:nvPr/>
        </p:nvSpPr>
        <p:spPr>
          <a:xfrm>
            <a:off x="9407045" y="4893848"/>
            <a:ext cx="2653113" cy="185435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6. Application insights gathers runtime telemetry to help development with bot performance and usage</a:t>
            </a:r>
          </a:p>
        </p:txBody>
      </p:sp>
      <p:sp>
        <p:nvSpPr>
          <p:cNvPr id="14" name="Text Placeholder 5">
            <a:extLst>
              <a:ext uri="{FF2B5EF4-FFF2-40B4-BE49-F238E27FC236}">
                <a16:creationId xmlns:a16="http://schemas.microsoft.com/office/drawing/2014/main" id="{48BC90A8-BE53-4C70-8934-08D1DD706B9B}"/>
              </a:ext>
            </a:extLst>
          </p:cNvPr>
          <p:cNvSpPr txBox="1">
            <a:spLocks/>
          </p:cNvSpPr>
          <p:nvPr/>
        </p:nvSpPr>
        <p:spPr>
          <a:xfrm>
            <a:off x="0" y="1122363"/>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400" dirty="0">
                <a:solidFill>
                  <a:schemeClr val="bg2"/>
                </a:solidFill>
              </a:rPr>
              <a:t>Example: Auto appointment</a:t>
            </a:r>
          </a:p>
        </p:txBody>
      </p:sp>
      <p:sp>
        <p:nvSpPr>
          <p:cNvPr id="15" name="Rectangle 14">
            <a:extLst>
              <a:ext uri="{FF2B5EF4-FFF2-40B4-BE49-F238E27FC236}">
                <a16:creationId xmlns:a16="http://schemas.microsoft.com/office/drawing/2014/main" id="{31289D9A-D2B1-416D-9C35-BD58FFF9C073}"/>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Cortana skills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8831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Cortana skills bot</a:t>
            </a:r>
          </a:p>
        </p:txBody>
      </p:sp>
      <p:sp>
        <p:nvSpPr>
          <p:cNvPr id="7" name="Text Placeholder 5">
            <a:extLst>
              <a:ext uri="{FF2B5EF4-FFF2-40B4-BE49-F238E27FC236}">
                <a16:creationId xmlns:a16="http://schemas.microsoft.com/office/drawing/2014/main" id="{2F38399D-AF3E-4C64-804E-C97E3E8E1B5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Key scenarios for bots</a:t>
            </a:r>
          </a:p>
        </p:txBody>
      </p:sp>
      <p:sp>
        <p:nvSpPr>
          <p:cNvPr id="14" name="Text Placeholder 5">
            <a:extLst>
              <a:ext uri="{FF2B5EF4-FFF2-40B4-BE49-F238E27FC236}">
                <a16:creationId xmlns:a16="http://schemas.microsoft.com/office/drawing/2014/main" id="{48BC90A8-BE53-4C70-8934-08D1DD706B9B}"/>
              </a:ext>
            </a:extLst>
          </p:cNvPr>
          <p:cNvSpPr txBox="1">
            <a:spLocks/>
          </p:cNvSpPr>
          <p:nvPr/>
        </p:nvSpPr>
        <p:spPr>
          <a:xfrm>
            <a:off x="0" y="1122363"/>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400" dirty="0">
                <a:solidFill>
                  <a:schemeClr val="bg2"/>
                </a:solidFill>
              </a:rPr>
              <a:t>AI Gallery Solution: IVR Bot – Bike Store</a:t>
            </a:r>
          </a:p>
        </p:txBody>
      </p:sp>
      <p:sp>
        <p:nvSpPr>
          <p:cNvPr id="15" name="Rectangle 14">
            <a:extLst>
              <a:ext uri="{FF2B5EF4-FFF2-40B4-BE49-F238E27FC236}">
                <a16:creationId xmlns:a16="http://schemas.microsoft.com/office/drawing/2014/main" id="{31289D9A-D2B1-416D-9C35-BD58FFF9C073}"/>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Cortana skills bot - aside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6C893AD7-6B12-49C2-9FA6-67385E65D77E}"/>
              </a:ext>
            </a:extLst>
          </p:cNvPr>
          <p:cNvPicPr>
            <a:picLocks noChangeAspect="1"/>
          </p:cNvPicPr>
          <p:nvPr/>
        </p:nvPicPr>
        <p:blipFill>
          <a:blip r:embed="rId3"/>
          <a:stretch>
            <a:fillRect/>
          </a:stretch>
        </p:blipFill>
        <p:spPr>
          <a:xfrm>
            <a:off x="2690812" y="1861016"/>
            <a:ext cx="6810375" cy="4467225"/>
          </a:xfrm>
          <a:prstGeom prst="rect">
            <a:avLst/>
          </a:prstGeom>
        </p:spPr>
      </p:pic>
    </p:spTree>
    <p:extLst>
      <p:ext uri="{BB962C8B-B14F-4D97-AF65-F5344CB8AC3E}">
        <p14:creationId xmlns:p14="http://schemas.microsoft.com/office/powerpoint/2010/main" val="377145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1BAC292-6674-4EC7-AEBE-F3122847A8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337" y="1386872"/>
            <a:ext cx="11363325" cy="4505325"/>
          </a:xfrm>
          <a:prstGeom prst="rect">
            <a:avLst/>
          </a:prstGeom>
        </p:spPr>
      </p:pic>
      <p:sp>
        <p:nvSpPr>
          <p:cNvPr id="17" name="Title 16"/>
          <p:cNvSpPr>
            <a:spLocks noGrp="1"/>
          </p:cNvSpPr>
          <p:nvPr>
            <p:ph type="title"/>
          </p:nvPr>
        </p:nvSpPr>
        <p:spPr/>
        <p:txBody>
          <a:bodyPr/>
          <a:lstStyle/>
          <a:p>
            <a:r>
              <a:rPr lang="en-US" dirty="0">
                <a:solidFill>
                  <a:schemeClr val="bg2"/>
                </a:solidFill>
              </a:rPr>
              <a:t>Enterprise Productivity bot</a:t>
            </a:r>
          </a:p>
        </p:txBody>
      </p:sp>
      <p:sp>
        <p:nvSpPr>
          <p:cNvPr id="6" name="Text Placeholder 5"/>
          <p:cNvSpPr>
            <a:spLocks noGrp="1"/>
          </p:cNvSpPr>
          <p:nvPr>
            <p:ph type="body" sz="quarter" idx="10"/>
          </p:nvPr>
        </p:nvSpPr>
        <p:spPr>
          <a:xfrm>
            <a:off x="269303" y="1187963"/>
            <a:ext cx="11655078" cy="1520416"/>
          </a:xfrm>
        </p:spPr>
        <p:txBody>
          <a:bodyPr/>
          <a:lstStyle/>
          <a:p>
            <a:pPr marL="0" indent="0" fontAlgn="ctr">
              <a:buNone/>
            </a:pPr>
            <a:endParaRPr lang="en-US" sz="2800" dirty="0"/>
          </a:p>
          <a:p>
            <a:pPr marL="0" indent="0" fontAlgn="ctr">
              <a:buNone/>
            </a:pPr>
            <a:endParaRPr lang="en-US" sz="2800" dirty="0"/>
          </a:p>
          <a:p>
            <a:pPr lvl="4"/>
            <a:endParaRPr lang="en-US" sz="2800" dirty="0"/>
          </a:p>
        </p:txBody>
      </p:sp>
      <p:sp>
        <p:nvSpPr>
          <p:cNvPr id="7" name="Text Placeholder 5">
            <a:extLst>
              <a:ext uri="{FF2B5EF4-FFF2-40B4-BE49-F238E27FC236}">
                <a16:creationId xmlns:a16="http://schemas.microsoft.com/office/drawing/2014/main" id="{B72AC710-7453-4824-914B-D974B8E4B29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Key scenarios for bots</a:t>
            </a:r>
          </a:p>
        </p:txBody>
      </p:sp>
      <p:sp>
        <p:nvSpPr>
          <p:cNvPr id="8" name="Text Placeholder 5">
            <a:extLst>
              <a:ext uri="{FF2B5EF4-FFF2-40B4-BE49-F238E27FC236}">
                <a16:creationId xmlns:a16="http://schemas.microsoft.com/office/drawing/2014/main" id="{8C33FDEF-6E22-4F57-B610-75A88FB628AE}"/>
              </a:ext>
            </a:extLst>
          </p:cNvPr>
          <p:cNvSpPr txBox="1">
            <a:spLocks/>
          </p:cNvSpPr>
          <p:nvPr/>
        </p:nvSpPr>
        <p:spPr>
          <a:xfrm>
            <a:off x="0" y="1130354"/>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400" dirty="0">
                <a:solidFill>
                  <a:schemeClr val="bg2"/>
                </a:solidFill>
              </a:rPr>
              <a:t>Example: Access other services</a:t>
            </a:r>
          </a:p>
        </p:txBody>
      </p:sp>
      <p:sp>
        <p:nvSpPr>
          <p:cNvPr id="9" name="Text Placeholder 5">
            <a:extLst>
              <a:ext uri="{FF2B5EF4-FFF2-40B4-BE49-F238E27FC236}">
                <a16:creationId xmlns:a16="http://schemas.microsoft.com/office/drawing/2014/main" id="{A2E8A0FC-AF43-434F-B465-B54B1EC02989}"/>
              </a:ext>
            </a:extLst>
          </p:cNvPr>
          <p:cNvSpPr txBox="1">
            <a:spLocks/>
          </p:cNvSpPr>
          <p:nvPr/>
        </p:nvSpPr>
        <p:spPr>
          <a:xfrm>
            <a:off x="565226" y="1714261"/>
            <a:ext cx="1371282"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1. The employee accesses the bot</a:t>
            </a:r>
          </a:p>
        </p:txBody>
      </p:sp>
      <p:sp>
        <p:nvSpPr>
          <p:cNvPr id="10" name="Text Placeholder 5">
            <a:extLst>
              <a:ext uri="{FF2B5EF4-FFF2-40B4-BE49-F238E27FC236}">
                <a16:creationId xmlns:a16="http://schemas.microsoft.com/office/drawing/2014/main" id="{FA75BA40-440B-4816-B153-E68749BC5015}"/>
              </a:ext>
            </a:extLst>
          </p:cNvPr>
          <p:cNvSpPr txBox="1">
            <a:spLocks/>
          </p:cNvSpPr>
          <p:nvPr/>
        </p:nvSpPr>
        <p:spPr>
          <a:xfrm>
            <a:off x="4131821" y="4193127"/>
            <a:ext cx="1889190"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2. AAD validates the employee’s identity</a:t>
            </a:r>
          </a:p>
        </p:txBody>
      </p:sp>
      <p:sp>
        <p:nvSpPr>
          <p:cNvPr id="11" name="Text Placeholder 5">
            <a:extLst>
              <a:ext uri="{FF2B5EF4-FFF2-40B4-BE49-F238E27FC236}">
                <a16:creationId xmlns:a16="http://schemas.microsoft.com/office/drawing/2014/main" id="{FF3B14B2-4081-4E63-AABD-579A5CC7140E}"/>
              </a:ext>
            </a:extLst>
          </p:cNvPr>
          <p:cNvSpPr txBox="1">
            <a:spLocks/>
          </p:cNvSpPr>
          <p:nvPr/>
        </p:nvSpPr>
        <p:spPr>
          <a:xfrm>
            <a:off x="8572840" y="1532338"/>
            <a:ext cx="2675556"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3. The bot is able to query the employee’s O365 calendar via Azure Graph</a:t>
            </a:r>
          </a:p>
        </p:txBody>
      </p:sp>
      <p:sp>
        <p:nvSpPr>
          <p:cNvPr id="12" name="Text Placeholder 5">
            <a:extLst>
              <a:ext uri="{FF2B5EF4-FFF2-40B4-BE49-F238E27FC236}">
                <a16:creationId xmlns:a16="http://schemas.microsoft.com/office/drawing/2014/main" id="{B000A5D7-D4E4-42AC-8953-AA00118FAAEA}"/>
              </a:ext>
            </a:extLst>
          </p:cNvPr>
          <p:cNvSpPr txBox="1">
            <a:spLocks/>
          </p:cNvSpPr>
          <p:nvPr/>
        </p:nvSpPr>
        <p:spPr>
          <a:xfrm>
            <a:off x="9946114" y="4424489"/>
            <a:ext cx="2188869" cy="185435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4/6. Using data gathered from the calendar, the bot accesses case information in Dynamics CRM</a:t>
            </a:r>
          </a:p>
        </p:txBody>
      </p:sp>
      <p:sp>
        <p:nvSpPr>
          <p:cNvPr id="13" name="Text Placeholder 5">
            <a:extLst>
              <a:ext uri="{FF2B5EF4-FFF2-40B4-BE49-F238E27FC236}">
                <a16:creationId xmlns:a16="http://schemas.microsoft.com/office/drawing/2014/main" id="{E9059CAB-AA71-45CB-A103-D03F377227B6}"/>
              </a:ext>
            </a:extLst>
          </p:cNvPr>
          <p:cNvSpPr txBox="1">
            <a:spLocks/>
          </p:cNvSpPr>
          <p:nvPr/>
        </p:nvSpPr>
        <p:spPr>
          <a:xfrm>
            <a:off x="1878905" y="4183309"/>
            <a:ext cx="2252916" cy="185435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5. The information is returned to the employee who can filter down the data from the bot</a:t>
            </a:r>
          </a:p>
        </p:txBody>
      </p:sp>
      <p:sp>
        <p:nvSpPr>
          <p:cNvPr id="14" name="Text Placeholder 5">
            <a:extLst>
              <a:ext uri="{FF2B5EF4-FFF2-40B4-BE49-F238E27FC236}">
                <a16:creationId xmlns:a16="http://schemas.microsoft.com/office/drawing/2014/main" id="{615028E4-8FE4-4FF8-9026-A244054E1DCF}"/>
              </a:ext>
            </a:extLst>
          </p:cNvPr>
          <p:cNvSpPr txBox="1">
            <a:spLocks/>
          </p:cNvSpPr>
          <p:nvPr/>
        </p:nvSpPr>
        <p:spPr>
          <a:xfrm>
            <a:off x="2343190" y="1745086"/>
            <a:ext cx="3322724" cy="7463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7. Application insights gathers runtime telemetry</a:t>
            </a:r>
          </a:p>
        </p:txBody>
      </p:sp>
      <p:sp>
        <p:nvSpPr>
          <p:cNvPr id="15" name="Rectangle 14">
            <a:extLst>
              <a:ext uri="{FF2B5EF4-FFF2-40B4-BE49-F238E27FC236}">
                <a16:creationId xmlns:a16="http://schemas.microsoft.com/office/drawing/2014/main" id="{210ED1CA-78AB-4C26-8DDA-B17AABCD1D93}"/>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Enterprise Productivity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20507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B72AC710-7453-4824-914B-D974B8E4B29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chemeClr val="bg2"/>
                </a:solidFill>
                <a:effectLst/>
                <a:uLnTx/>
                <a:uFillTx/>
                <a:latin typeface="Segoe UI Light"/>
                <a:ea typeface="+mn-ea"/>
                <a:cs typeface="+mn-cs"/>
              </a:rPr>
              <a:t>Key scenarios for bots</a:t>
            </a:r>
          </a:p>
        </p:txBody>
      </p:sp>
      <p:sp>
        <p:nvSpPr>
          <p:cNvPr id="15" name="Rectangle 14">
            <a:extLst>
              <a:ext uri="{FF2B5EF4-FFF2-40B4-BE49-F238E27FC236}">
                <a16:creationId xmlns:a16="http://schemas.microsoft.com/office/drawing/2014/main" id="{210ED1CA-78AB-4C26-8DDA-B17AABCD1D93}"/>
              </a:ext>
            </a:extLst>
          </p:cNvPr>
          <p:cNvSpPr/>
          <p:nvPr/>
        </p:nvSpPr>
        <p:spPr>
          <a:xfrm>
            <a:off x="0" y="0"/>
            <a:ext cx="12192000" cy="1122363"/>
          </a:xfrm>
          <a:prstGeom prst="rect">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Enterprise Productivity bot - Apttus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8" name="Picture 17">
            <a:extLst>
              <a:ext uri="{FF2B5EF4-FFF2-40B4-BE49-F238E27FC236}">
                <a16:creationId xmlns:a16="http://schemas.microsoft.com/office/drawing/2014/main" id="{D0DFE87B-2154-4F40-86CE-8B598F39F34C}"/>
              </a:ext>
            </a:extLst>
          </p:cNvPr>
          <p:cNvPicPr>
            <a:picLocks noChangeAspect="1"/>
          </p:cNvPicPr>
          <p:nvPr/>
        </p:nvPicPr>
        <p:blipFill>
          <a:blip r:embed="rId3"/>
          <a:stretch>
            <a:fillRect/>
          </a:stretch>
        </p:blipFill>
        <p:spPr>
          <a:xfrm>
            <a:off x="2720767" y="1420479"/>
            <a:ext cx="8558109" cy="4826612"/>
          </a:xfrm>
          <a:prstGeom prst="rect">
            <a:avLst/>
          </a:prstGeom>
        </p:spPr>
      </p:pic>
      <p:pic>
        <p:nvPicPr>
          <p:cNvPr id="20" name="Picture 19" descr="A picture containing indoor&#10;&#10;Description generated with high confidence">
            <a:extLst>
              <a:ext uri="{FF2B5EF4-FFF2-40B4-BE49-F238E27FC236}">
                <a16:creationId xmlns:a16="http://schemas.microsoft.com/office/drawing/2014/main" id="{3165A554-62DD-4A70-8A6D-BAA01734C7B0}"/>
              </a:ext>
            </a:extLst>
          </p:cNvPr>
          <p:cNvPicPr>
            <a:picLocks noChangeAspect="1"/>
          </p:cNvPicPr>
          <p:nvPr/>
        </p:nvPicPr>
        <p:blipFill>
          <a:blip r:embed="rId4"/>
          <a:stretch>
            <a:fillRect/>
          </a:stretch>
        </p:blipFill>
        <p:spPr>
          <a:xfrm>
            <a:off x="204505" y="2560541"/>
            <a:ext cx="2545421" cy="2280124"/>
          </a:xfrm>
          <a:prstGeom prst="rect">
            <a:avLst/>
          </a:prstGeom>
        </p:spPr>
      </p:pic>
    </p:spTree>
    <p:extLst>
      <p:ext uri="{BB962C8B-B14F-4D97-AF65-F5344CB8AC3E}">
        <p14:creationId xmlns:p14="http://schemas.microsoft.com/office/powerpoint/2010/main" val="80632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Enterprise Productivity bot</a:t>
            </a:r>
          </a:p>
        </p:txBody>
      </p:sp>
      <p:sp>
        <p:nvSpPr>
          <p:cNvPr id="6" name="Text Placeholder 5"/>
          <p:cNvSpPr>
            <a:spLocks noGrp="1"/>
          </p:cNvSpPr>
          <p:nvPr>
            <p:ph type="body" sz="quarter" idx="10"/>
          </p:nvPr>
        </p:nvSpPr>
        <p:spPr>
          <a:xfrm>
            <a:off x="269303" y="1187963"/>
            <a:ext cx="11655078" cy="572464"/>
          </a:xfrm>
        </p:spPr>
        <p:txBody>
          <a:bodyPr/>
          <a:lstStyle/>
          <a:p>
            <a:pPr marL="1008434" lvl="4" indent="0">
              <a:buNone/>
            </a:pPr>
            <a:r>
              <a:rPr lang="en-US" sz="2800" dirty="0">
                <a:solidFill>
                  <a:schemeClr val="bg1"/>
                </a:solidFill>
              </a:rPr>
              <a:t>Search for “Brad Lawrence Enterprise Bot Architecture Blog”</a:t>
            </a:r>
          </a:p>
        </p:txBody>
      </p:sp>
      <p:sp>
        <p:nvSpPr>
          <p:cNvPr id="7" name="Text Placeholder 5">
            <a:extLst>
              <a:ext uri="{FF2B5EF4-FFF2-40B4-BE49-F238E27FC236}">
                <a16:creationId xmlns:a16="http://schemas.microsoft.com/office/drawing/2014/main" id="{B72AC710-7453-4824-914B-D974B8E4B29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chemeClr val="bg2"/>
                </a:solidFill>
                <a:effectLst/>
                <a:uLnTx/>
                <a:uFillTx/>
                <a:latin typeface="Segoe UI Light"/>
                <a:ea typeface="+mn-ea"/>
                <a:cs typeface="+mn-cs"/>
              </a:rPr>
              <a:t>Key scenarios for bots</a:t>
            </a:r>
          </a:p>
        </p:txBody>
      </p:sp>
      <p:sp>
        <p:nvSpPr>
          <p:cNvPr id="15" name="Rectangle 14">
            <a:extLst>
              <a:ext uri="{FF2B5EF4-FFF2-40B4-BE49-F238E27FC236}">
                <a16:creationId xmlns:a16="http://schemas.microsoft.com/office/drawing/2014/main" id="{210ED1CA-78AB-4C26-8DDA-B17AABCD1D93}"/>
              </a:ext>
            </a:extLst>
          </p:cNvPr>
          <p:cNvSpPr/>
          <p:nvPr/>
        </p:nvSpPr>
        <p:spPr>
          <a:xfrm>
            <a:off x="0" y="0"/>
            <a:ext cx="12192000" cy="1122363"/>
          </a:xfrm>
          <a:prstGeom prst="rect">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Aside: Creating Bots for Enterprises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0225D093-C66D-4192-87B8-8962EE0CFEB1}"/>
              </a:ext>
            </a:extLst>
          </p:cNvPr>
          <p:cNvSpPr/>
          <p:nvPr/>
        </p:nvSpPr>
        <p:spPr>
          <a:xfrm>
            <a:off x="3813809" y="6331549"/>
            <a:ext cx="8670641" cy="363946"/>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https://blogs.msdn.microsoft.com/pragdev/2018/02/10/enterprise-bot-architecture/</a:t>
            </a:r>
          </a:p>
        </p:txBody>
      </p:sp>
      <p:pic>
        <p:nvPicPr>
          <p:cNvPr id="4" name="Picture 3">
            <a:extLst>
              <a:ext uri="{FF2B5EF4-FFF2-40B4-BE49-F238E27FC236}">
                <a16:creationId xmlns:a16="http://schemas.microsoft.com/office/drawing/2014/main" id="{6D119CC6-89DB-4E97-B148-1BEA90FD08F1}"/>
              </a:ext>
            </a:extLst>
          </p:cNvPr>
          <p:cNvPicPr>
            <a:picLocks noChangeAspect="1"/>
          </p:cNvPicPr>
          <p:nvPr/>
        </p:nvPicPr>
        <p:blipFill>
          <a:blip r:embed="rId3"/>
          <a:stretch>
            <a:fillRect/>
          </a:stretch>
        </p:blipFill>
        <p:spPr>
          <a:xfrm>
            <a:off x="1755601" y="2042762"/>
            <a:ext cx="8143875" cy="4124325"/>
          </a:xfrm>
          <a:prstGeom prst="rect">
            <a:avLst/>
          </a:prstGeom>
        </p:spPr>
      </p:pic>
    </p:spTree>
    <p:extLst>
      <p:ext uri="{BB962C8B-B14F-4D97-AF65-F5344CB8AC3E}">
        <p14:creationId xmlns:p14="http://schemas.microsoft.com/office/powerpoint/2010/main" val="175511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8f159844-3118-4b08-9ac0-0a51e3431bb6">v-karfis@microsoft.com</LastSharedByUser>
    <SharedWithUsers xmlns="8f159844-3118-4b08-9ac0-0a51e3431bb6">
      <UserInfo>
        <DisplayName>Natalie Nurock</DisplayName>
        <AccountId>85</AccountId>
        <AccountType/>
      </UserInfo>
    </SharedWithUsers>
    <LastSharedByTime xmlns="8f159844-3118-4b08-9ac0-0a51e3431bb6">2018-03-14T05:42:29+00:00</LastSharedByTim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D93766AA3535D4C9AB033C0324D3CD7" ma:contentTypeVersion="6" ma:contentTypeDescription="Create a new document." ma:contentTypeScope="" ma:versionID="710d354100089abd2572cae88cea3a2b">
  <xsd:schema xmlns:xsd="http://www.w3.org/2001/XMLSchema" xmlns:xs="http://www.w3.org/2001/XMLSchema" xmlns:p="http://schemas.microsoft.com/office/2006/metadata/properties" xmlns:ns2="87bad0cd-9f5f-4471-94ca-f7c37ef15840" xmlns:ns3="8f159844-3118-4b08-9ac0-0a51e3431bb6" targetNamespace="http://schemas.microsoft.com/office/2006/metadata/properties" ma:root="true" ma:fieldsID="70ea667c588725e6207a5fd18235c984" ns2:_="" ns3:_="">
    <xsd:import namespace="87bad0cd-9f5f-4471-94ca-f7c37ef15840"/>
    <xsd:import namespace="8f159844-3118-4b08-9ac0-0a51e3431bb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bad0cd-9f5f-4471-94ca-f7c37ef158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f159844-3118-4b08-9ac0-0a51e3431bb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91DBAA-73B1-46DE-A02B-B400BCCAEA24}">
  <ds:schemaRefs>
    <ds:schemaRef ds:uri="http://schemas.microsoft.com/office/2006/documentManagement/types"/>
    <ds:schemaRef ds:uri="8f159844-3118-4b08-9ac0-0a51e3431bb6"/>
    <ds:schemaRef ds:uri="http://purl.org/dc/elements/1.1/"/>
    <ds:schemaRef ds:uri="http://schemas.openxmlformats.org/package/2006/metadata/core-properties"/>
    <ds:schemaRef ds:uri="87bad0cd-9f5f-4471-94ca-f7c37ef15840"/>
    <ds:schemaRef ds:uri="http://schemas.microsoft.com/office/infopath/2007/PartnerControls"/>
    <ds:schemaRef ds:uri="http://purl.org/dc/term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3.xml><?xml version="1.0" encoding="utf-8"?>
<ds:datastoreItem xmlns:ds="http://schemas.openxmlformats.org/officeDocument/2006/customXml" ds:itemID="{3C55D2E5-22B4-4502-8B75-3251A5BBB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bad0cd-9f5f-4471-94ca-f7c37ef15840"/>
    <ds:schemaRef ds:uri="8f159844-3118-4b08-9ac0-0a51e3431b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3649</TotalTime>
  <Words>3992</Words>
  <Application>Microsoft Office PowerPoint</Application>
  <PresentationFormat>Widescreen</PresentationFormat>
  <Paragraphs>396</Paragraphs>
  <Slides>29</Slides>
  <Notes>29</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29</vt:i4>
      </vt:variant>
    </vt:vector>
  </HeadingPairs>
  <TitlesOfParts>
    <vt:vector size="41" baseType="lpstr">
      <vt:lpstr>Arial</vt:lpstr>
      <vt:lpstr>Calibri</vt:lpstr>
      <vt:lpstr>Consolas</vt:lpstr>
      <vt:lpstr>Segoe</vt:lpstr>
      <vt:lpstr>Segoe UI</vt:lpstr>
      <vt:lpstr>Segoe UI Light</vt:lpstr>
      <vt:lpstr>Segoe UI Semibold</vt:lpstr>
      <vt:lpstr>Segoe UI Semilight</vt:lpstr>
      <vt:lpstr>Wingdings</vt:lpstr>
      <vt:lpstr>C+E Readiness Template</vt:lpstr>
      <vt:lpstr>5-50173_Microsoft_Ready_Light_Template</vt:lpstr>
      <vt:lpstr>5-50173_Microsoft_Ready_Dark_Template</vt:lpstr>
      <vt:lpstr>Reference Architectures and Common Patterns</vt:lpstr>
      <vt:lpstr>Session objectives and takeaways</vt:lpstr>
      <vt:lpstr>Agenda</vt:lpstr>
      <vt:lpstr>Key scenarios for bots</vt:lpstr>
      <vt:lpstr>Cortana skills bot</vt:lpstr>
      <vt:lpstr>Cortana skills bot</vt:lpstr>
      <vt:lpstr>Enterprise Productivity bot</vt:lpstr>
      <vt:lpstr>PowerPoint Presentation</vt:lpstr>
      <vt:lpstr>Enterprise Productivity bot</vt:lpstr>
      <vt:lpstr>Information bot</vt:lpstr>
      <vt:lpstr>Information bot</vt:lpstr>
      <vt:lpstr>Information bot</vt:lpstr>
      <vt:lpstr>IoT bot</vt:lpstr>
      <vt:lpstr>Common patterns</vt:lpstr>
      <vt:lpstr>Task automation</vt:lpstr>
      <vt:lpstr>Bots in websites</vt:lpstr>
      <vt:lpstr>Access to knowledge and other content</vt:lpstr>
      <vt:lpstr>Bots in websites</vt:lpstr>
      <vt:lpstr>PowerPoint Presentation</vt:lpstr>
      <vt:lpstr>Bot to web browser and back</vt:lpstr>
      <vt:lpstr>Bots in websites</vt:lpstr>
      <vt:lpstr>Bots in apps</vt:lpstr>
      <vt:lpstr>Bots in websites</vt:lpstr>
      <vt:lpstr>New Bot Framework SDK v4</vt:lpstr>
      <vt:lpstr>V3 SDK issues</vt:lpstr>
      <vt:lpstr>V4 SDK goals</vt:lpstr>
      <vt:lpstr>V4 SDK architecture</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Anna Thomas</cp:lastModifiedBy>
  <cp:revision>85</cp:revision>
  <dcterms:modified xsi:type="dcterms:W3CDTF">2018-06-19T12:20:34Z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0x010100ED93766AA3535D4C9AB033C0324D3CD7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v-karfis@microsoft.com</vt:lpwstr>
  </property>
  <property fmtid="{D5CDD505-2E9C-101B-9397-08002B2CF9AE}" pid="6" name="MSIP_Label_f42aa342-8706-4288-bd11-ebb85995028c_SetDate">
    <vt:lpwstr>2017-12-19T18:52:59.5454825Z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